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8"/>
  </p:notesMasterIdLst>
  <p:sldIdLst>
    <p:sldId id="256" r:id="rId2"/>
    <p:sldId id="257" r:id="rId3"/>
    <p:sldId id="397" r:id="rId4"/>
    <p:sldId id="326" r:id="rId5"/>
    <p:sldId id="324" r:id="rId6"/>
    <p:sldId id="400" r:id="rId7"/>
    <p:sldId id="406" r:id="rId8"/>
    <p:sldId id="401" r:id="rId9"/>
    <p:sldId id="403" r:id="rId10"/>
    <p:sldId id="405" r:id="rId11"/>
    <p:sldId id="404" r:id="rId12"/>
    <p:sldId id="402" r:id="rId13"/>
    <p:sldId id="399" r:id="rId14"/>
    <p:sldId id="325" r:id="rId15"/>
    <p:sldId id="369" r:id="rId16"/>
    <p:sldId id="348"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5542"/>
    <a:srgbClr val="96FAAD"/>
    <a:srgbClr val="00FFCC"/>
    <a:srgbClr val="66FF99"/>
    <a:srgbClr val="0099CC"/>
    <a:srgbClr val="D60093"/>
    <a:srgbClr val="33CCCC"/>
    <a:srgbClr val="66CCFF"/>
    <a:srgbClr val="99CCFF"/>
    <a:srgbClr val="00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733" autoAdjust="0"/>
    <p:restoredTop sz="94545"/>
  </p:normalViewPr>
  <p:slideViewPr>
    <p:cSldViewPr snapToGrid="0">
      <p:cViewPr varScale="1">
        <p:scale>
          <a:sx n="79" d="100"/>
          <a:sy n="79" d="100"/>
        </p:scale>
        <p:origin x="1280" y="19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FFE961-F5B3-41E0-AF2F-B98DF9154574}" type="datetimeFigureOut">
              <a:rPr lang="en-AU" smtClean="0"/>
              <a:t>11/11/2025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212C924-96FC-4ACD-8C11-6FB7C3AFF653}" type="slidenum">
              <a:rPr lang="en-AU" smtClean="0"/>
              <a:t>‹#›</a:t>
            </a:fld>
            <a:endParaRPr lang="en-AU"/>
          </a:p>
        </p:txBody>
      </p:sp>
    </p:spTree>
    <p:extLst>
      <p:ext uri="{BB962C8B-B14F-4D97-AF65-F5344CB8AC3E}">
        <p14:creationId xmlns:p14="http://schemas.microsoft.com/office/powerpoint/2010/main" val="11937140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Class discussion. </a:t>
            </a:r>
          </a:p>
        </p:txBody>
      </p:sp>
      <p:sp>
        <p:nvSpPr>
          <p:cNvPr id="4" name="Slide Number Placeholder 3"/>
          <p:cNvSpPr>
            <a:spLocks noGrp="1"/>
          </p:cNvSpPr>
          <p:nvPr>
            <p:ph type="sldNum" sz="quarter" idx="5"/>
          </p:nvPr>
        </p:nvSpPr>
        <p:spPr/>
        <p:txBody>
          <a:bodyPr/>
          <a:lstStyle/>
          <a:p>
            <a:fld id="{8212C924-96FC-4ACD-8C11-6FB7C3AFF653}" type="slidenum">
              <a:rPr lang="en-AU" smtClean="0"/>
              <a:t>4</a:t>
            </a:fld>
            <a:endParaRPr lang="en-AU"/>
          </a:p>
        </p:txBody>
      </p:sp>
    </p:spTree>
    <p:extLst>
      <p:ext uri="{BB962C8B-B14F-4D97-AF65-F5344CB8AC3E}">
        <p14:creationId xmlns:p14="http://schemas.microsoft.com/office/powerpoint/2010/main" val="24906820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dirty="0">
                <a:solidFill>
                  <a:prstClr val="black"/>
                </a:solidFill>
                <a:latin typeface="+mn-lt"/>
                <a:ea typeface="+mn-ea"/>
                <a:cs typeface="+mn-cs"/>
              </a:rPr>
              <a:t>Staying safe around dogs suggestion: </a:t>
            </a:r>
          </a:p>
          <a:p>
            <a:r>
              <a:rPr lang="en-GB" sz="1200" kern="1200" dirty="0">
                <a:solidFill>
                  <a:prstClr val="black"/>
                </a:solidFill>
                <a:latin typeface="+mn-lt"/>
                <a:ea typeface="+mn-ea"/>
                <a:cs typeface="+mn-cs"/>
              </a:rPr>
              <a:t>Do your best not to panic as this can excite a dog more. </a:t>
            </a:r>
          </a:p>
          <a:p>
            <a:r>
              <a:rPr lang="en-GB" sz="1200" kern="1200" dirty="0">
                <a:solidFill>
                  <a:prstClr val="black"/>
                </a:solidFill>
                <a:latin typeface="+mn-lt"/>
                <a:ea typeface="+mn-ea"/>
                <a:cs typeface="+mn-cs"/>
              </a:rPr>
              <a:t>Stay calm and walk away and find your safe adult. </a:t>
            </a:r>
          </a:p>
          <a:p>
            <a:r>
              <a:rPr lang="en-GB" sz="1200" kern="1200" dirty="0">
                <a:solidFill>
                  <a:prstClr val="black"/>
                </a:solidFill>
                <a:latin typeface="+mn-lt"/>
                <a:ea typeface="+mn-ea"/>
                <a:cs typeface="+mn-cs"/>
              </a:rPr>
              <a:t>Don’t touch or pat the dog without the owners permission. </a:t>
            </a:r>
            <a:endParaRPr lang="en-US" dirty="0"/>
          </a:p>
        </p:txBody>
      </p:sp>
      <p:sp>
        <p:nvSpPr>
          <p:cNvPr id="4" name="Slide Number Placeholder 3"/>
          <p:cNvSpPr>
            <a:spLocks noGrp="1"/>
          </p:cNvSpPr>
          <p:nvPr>
            <p:ph type="sldNum" sz="quarter" idx="5"/>
          </p:nvPr>
        </p:nvSpPr>
        <p:spPr/>
        <p:txBody>
          <a:bodyPr/>
          <a:lstStyle/>
          <a:p>
            <a:fld id="{8212C924-96FC-4ACD-8C11-6FB7C3AFF653}" type="slidenum">
              <a:rPr lang="en-AU" smtClean="0"/>
              <a:t>12</a:t>
            </a:fld>
            <a:endParaRPr lang="en-AU"/>
          </a:p>
        </p:txBody>
      </p:sp>
    </p:spTree>
    <p:extLst>
      <p:ext uri="{BB962C8B-B14F-4D97-AF65-F5344CB8AC3E}">
        <p14:creationId xmlns:p14="http://schemas.microsoft.com/office/powerpoint/2010/main" val="11937356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Class discussion. </a:t>
            </a:r>
          </a:p>
        </p:txBody>
      </p:sp>
      <p:sp>
        <p:nvSpPr>
          <p:cNvPr id="4" name="Slide Number Placeholder 3"/>
          <p:cNvSpPr>
            <a:spLocks noGrp="1"/>
          </p:cNvSpPr>
          <p:nvPr>
            <p:ph type="sldNum" sz="quarter" idx="5"/>
          </p:nvPr>
        </p:nvSpPr>
        <p:spPr/>
        <p:txBody>
          <a:bodyPr/>
          <a:lstStyle/>
          <a:p>
            <a:fld id="{8212C924-96FC-4ACD-8C11-6FB7C3AFF653}" type="slidenum">
              <a:rPr lang="en-AU" smtClean="0"/>
              <a:t>13</a:t>
            </a:fld>
            <a:endParaRPr lang="en-AU"/>
          </a:p>
        </p:txBody>
      </p:sp>
    </p:spTree>
    <p:extLst>
      <p:ext uri="{BB962C8B-B14F-4D97-AF65-F5344CB8AC3E}">
        <p14:creationId xmlns:p14="http://schemas.microsoft.com/office/powerpoint/2010/main" val="24707357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dirty="0"/>
          </a:p>
        </p:txBody>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11/11/2025</a:t>
            </a:fld>
            <a:endParaRPr lang="en-AU"/>
          </a:p>
        </p:txBody>
      </p:sp>
      <p:sp>
        <p:nvSpPr>
          <p:cNvPr id="5" name="Footer Placeholder 4"/>
          <p:cNvSpPr>
            <a:spLocks noGrp="1"/>
          </p:cNvSpPr>
          <p:nvPr>
            <p:ph type="ftr" sz="quarter" idx="11"/>
          </p:nvPr>
        </p:nvSpPr>
        <p:spPr/>
        <p:txBody>
          <a:bodyPr/>
          <a:lstStyle/>
          <a:p>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B07C619A-63DB-AA43-AB24-59A7C5CFAC02}"/>
              </a:ext>
            </a:extLst>
          </p:cNvPr>
          <p:cNvSpPr txBox="1"/>
          <p:nvPr userDrawn="1"/>
        </p:nvSpPr>
        <p:spPr>
          <a:xfrm>
            <a:off x="9297699" y="6444952"/>
            <a:ext cx="2693773"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©BeeHealthyStories2015</a:t>
            </a:r>
          </a:p>
          <a:p>
            <a:endParaRPr lang="en-US" dirty="0"/>
          </a:p>
        </p:txBody>
      </p:sp>
    </p:spTree>
    <p:extLst>
      <p:ext uri="{BB962C8B-B14F-4D97-AF65-F5344CB8AC3E}">
        <p14:creationId xmlns:p14="http://schemas.microsoft.com/office/powerpoint/2010/main" val="342344935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11/11/2025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395515407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11/11/2025</a:t>
            </a:fld>
            <a:endParaRPr lang="en-AU"/>
          </a:p>
        </p:txBody>
      </p:sp>
      <p:sp>
        <p:nvSpPr>
          <p:cNvPr id="5" name="Footer Placeholder 4"/>
          <p:cNvSpPr>
            <a:spLocks noGrp="1"/>
          </p:cNvSpPr>
          <p:nvPr>
            <p:ph type="ftr" sz="quarter" idx="11"/>
          </p:nvPr>
        </p:nvSpPr>
        <p:spPr/>
        <p:txBody>
          <a:bodyPr/>
          <a:lstStyle/>
          <a:p>
            <a:endParaRPr lang="en-AU"/>
          </a:p>
        </p:txBody>
      </p:sp>
      <p:sp>
        <p:nvSpPr>
          <p:cNvPr id="9" name="Rectangle 8">
            <a:extLst>
              <a:ext uri="{FF2B5EF4-FFF2-40B4-BE49-F238E27FC236}">
                <a16:creationId xmlns:a16="http://schemas.microsoft.com/office/drawing/2014/main" id="{B03301B2-F991-CC44-A9AB-61F49617D3C3}"/>
              </a:ext>
            </a:extLst>
          </p:cNvPr>
          <p:cNvSpPr/>
          <p:nvPr userDrawn="1"/>
        </p:nvSpPr>
        <p:spPr>
          <a:xfrm>
            <a:off x="9163881" y="6444734"/>
            <a:ext cx="2563394" cy="369332"/>
          </a:xfrm>
          <a:prstGeom prst="rect">
            <a:avLst/>
          </a:prstGeom>
        </p:spPr>
        <p:txBody>
          <a:bodyPr wrap="none">
            <a:spAutoFit/>
          </a:bodyPr>
          <a:lstStyle/>
          <a:p>
            <a:r>
              <a:rPr lang="en-AU" dirty="0"/>
              <a:t>©BeeHealthyStories2015</a:t>
            </a:r>
          </a:p>
        </p:txBody>
      </p:sp>
    </p:spTree>
    <p:extLst>
      <p:ext uri="{BB962C8B-B14F-4D97-AF65-F5344CB8AC3E}">
        <p14:creationId xmlns:p14="http://schemas.microsoft.com/office/powerpoint/2010/main" val="290999284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11/11/2025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8814303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0B86579-9261-4851-8431-AE8CB120AF89}" type="datetimeFigureOut">
              <a:rPr lang="en-AU" smtClean="0"/>
              <a:t>11/11/2025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538842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0B86579-9261-4851-8431-AE8CB120AF89}" type="datetimeFigureOut">
              <a:rPr lang="en-AU" smtClean="0"/>
              <a:t>11/11/2025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5943413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0B86579-9261-4851-8431-AE8CB120AF89}" type="datetimeFigureOut">
              <a:rPr lang="en-AU" smtClean="0"/>
              <a:t>11/11/2025</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689312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0B86579-9261-4851-8431-AE8CB120AF89}" type="datetimeFigureOut">
              <a:rPr lang="en-AU" smtClean="0"/>
              <a:t>11/11/2025</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158089496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userDrawn="1"/>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C0B86579-9261-4851-8431-AE8CB120AF89}" type="datetimeFigureOut">
              <a:rPr lang="en-AU" smtClean="0"/>
              <a:t>11/11/2025</a:t>
            </a:fld>
            <a:endParaRPr lang="en-AU"/>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AU"/>
          </a:p>
        </p:txBody>
      </p:sp>
      <p:sp>
        <p:nvSpPr>
          <p:cNvPr id="2" name="Rectangle 1">
            <a:extLst>
              <a:ext uri="{FF2B5EF4-FFF2-40B4-BE49-F238E27FC236}">
                <a16:creationId xmlns:a16="http://schemas.microsoft.com/office/drawing/2014/main" id="{82EE5982-E333-7445-A45E-00D205EC967B}"/>
              </a:ext>
            </a:extLst>
          </p:cNvPr>
          <p:cNvSpPr/>
          <p:nvPr userDrawn="1"/>
        </p:nvSpPr>
        <p:spPr>
          <a:xfrm>
            <a:off x="9163882" y="6444734"/>
            <a:ext cx="2563394" cy="369332"/>
          </a:xfrm>
          <a:prstGeom prst="rect">
            <a:avLst/>
          </a:prstGeom>
        </p:spPr>
        <p:txBody>
          <a:bodyPr wrap="none">
            <a:spAutoFit/>
          </a:bodyPr>
          <a:lstStyle/>
          <a:p>
            <a:r>
              <a:rPr lang="en-AU" dirty="0"/>
              <a:t>©BeeHealthyStories2015</a:t>
            </a:r>
          </a:p>
        </p:txBody>
      </p:sp>
    </p:spTree>
    <p:extLst>
      <p:ext uri="{BB962C8B-B14F-4D97-AF65-F5344CB8AC3E}">
        <p14:creationId xmlns:p14="http://schemas.microsoft.com/office/powerpoint/2010/main" val="271065148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C0B86579-9261-4851-8431-AE8CB120AF89}" type="datetimeFigureOut">
              <a:rPr lang="en-AU" smtClean="0"/>
              <a:t>11/11/2025</a:t>
            </a:fld>
            <a:endParaRPr lang="en-AU"/>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AU"/>
          </a:p>
        </p:txBody>
      </p:sp>
      <p:sp>
        <p:nvSpPr>
          <p:cNvPr id="7" name="Slide Number Placeholder 6"/>
          <p:cNvSpPr>
            <a:spLocks noGrp="1"/>
          </p:cNvSpPr>
          <p:nvPr>
            <p:ph type="sldNum" sz="quarter" idx="12"/>
          </p:nvPr>
        </p:nvSpPr>
        <p:spPr>
          <a:xfrm>
            <a:off x="9514704" y="6459785"/>
            <a:ext cx="1697780" cy="365125"/>
          </a:xfrm>
          <a:prstGeom prst="rect">
            <a:avLst/>
          </a:prstGeom>
        </p:spPr>
        <p:txBody>
          <a:bodyPr/>
          <a:lstStyle>
            <a:lvl1pPr>
              <a:defRPr>
                <a:solidFill>
                  <a:schemeClr val="tx2"/>
                </a:solidFill>
              </a:defRPr>
            </a:lvl1pPr>
          </a:lstStyle>
          <a:p>
            <a:fld id="{927B3BFD-01C8-4C7F-8F39-96074B03617B}" type="slidenum">
              <a:rPr lang="en-AU" smtClean="0"/>
              <a:t>‹#›</a:t>
            </a:fld>
            <a:endParaRPr lang="en-AU"/>
          </a:p>
        </p:txBody>
      </p:sp>
    </p:spTree>
    <p:extLst>
      <p:ext uri="{BB962C8B-B14F-4D97-AF65-F5344CB8AC3E}">
        <p14:creationId xmlns:p14="http://schemas.microsoft.com/office/powerpoint/2010/main" val="33845766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cstate="email">
              <a:extLst>
                <a:ext uri="{28A0092B-C50C-407E-A947-70E740481C1C}">
                  <a14:useLocalDpi xmlns:a14="http://schemas.microsoft.com/office/drawing/2010/main"/>
                </a:ext>
              </a:extLst>
            </a:blip>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0B86579-9261-4851-8431-AE8CB120AF89}" type="datetimeFigureOut">
              <a:rPr lang="en-AU" smtClean="0"/>
              <a:t>11/11/2025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60009706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C0B86579-9261-4851-8431-AE8CB120AF89}" type="datetimeFigureOut">
              <a:rPr lang="en-AU" smtClean="0"/>
              <a:t>11/11/2025</a:t>
            </a:fld>
            <a:endParaRPr lang="en-AU"/>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AU"/>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2C734D02-961E-F145-A205-2C08A0EE2BD5}"/>
              </a:ext>
            </a:extLst>
          </p:cNvPr>
          <p:cNvSpPr/>
          <p:nvPr userDrawn="1"/>
        </p:nvSpPr>
        <p:spPr>
          <a:xfrm>
            <a:off x="9275092" y="6444734"/>
            <a:ext cx="2563394" cy="369332"/>
          </a:xfrm>
          <a:prstGeom prst="rect">
            <a:avLst/>
          </a:prstGeom>
        </p:spPr>
        <p:txBody>
          <a:bodyPr wrap="none">
            <a:spAutoFit/>
          </a:bodyPr>
          <a:lstStyle/>
          <a:p>
            <a:r>
              <a:rPr lang="en-AU" dirty="0"/>
              <a:t>©BeeHealthyStories2015</a:t>
            </a:r>
          </a:p>
        </p:txBody>
      </p:sp>
    </p:spTree>
    <p:extLst>
      <p:ext uri="{BB962C8B-B14F-4D97-AF65-F5344CB8AC3E}">
        <p14:creationId xmlns:p14="http://schemas.microsoft.com/office/powerpoint/2010/main" val="256627616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tiff"/><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3.tiff"/><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13.tiff"/></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6.tiff"/><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7.tiff"/></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11.tiff"/><Relationship Id="rId5" Type="http://schemas.openxmlformats.org/officeDocument/2006/relationships/image" Target="../media/image10.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2" Type="http://schemas.openxmlformats.org/officeDocument/2006/relationships/image" Target="../media/image12.tiff"/><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3.tiff"/><Relationship Id="rId2" Type="http://schemas.openxmlformats.org/officeDocument/2006/relationships/image" Target="../media/image3.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772998" y="651753"/>
            <a:ext cx="10315208" cy="3200399"/>
          </a:xfrm>
          <a:prstGeom prst="rect">
            <a:avLst/>
          </a:prstGeom>
        </p:spPr>
      </p:pic>
    </p:spTree>
    <p:extLst>
      <p:ext uri="{BB962C8B-B14F-4D97-AF65-F5344CB8AC3E}">
        <p14:creationId xmlns:p14="http://schemas.microsoft.com/office/powerpoint/2010/main" val="227143947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EF57F77-08A1-DE46-A08B-DF308E59E54C}"/>
              </a:ext>
            </a:extLst>
          </p:cNvPr>
          <p:cNvSpPr txBox="1"/>
          <p:nvPr/>
        </p:nvSpPr>
        <p:spPr>
          <a:xfrm>
            <a:off x="5451761" y="1526880"/>
            <a:ext cx="1846505" cy="1015663"/>
          </a:xfrm>
          <a:prstGeom prst="rect">
            <a:avLst/>
          </a:prstGeom>
          <a:noFill/>
          <a:ln w="19050">
            <a:noFill/>
          </a:ln>
        </p:spPr>
        <p:txBody>
          <a:bodyPr wrap="square" rtlCol="0">
            <a:spAutoFit/>
          </a:bodyPr>
          <a:lstStyle/>
          <a:p>
            <a:pPr algn="ctr"/>
            <a:r>
              <a:rPr lang="en-AU" sz="6000" b="1" dirty="0">
                <a:solidFill>
                  <a:prstClr val="black"/>
                </a:solidFill>
                <a:latin typeface="+mj-lt"/>
              </a:rPr>
              <a:t>SAFE</a:t>
            </a:r>
            <a:endParaRPr lang="en-AU" sz="7200" b="1" i="1" dirty="0">
              <a:solidFill>
                <a:prstClr val="black"/>
              </a:solidFill>
              <a:latin typeface="+mj-lt"/>
            </a:endParaRPr>
          </a:p>
        </p:txBody>
      </p:sp>
      <p:sp>
        <p:nvSpPr>
          <p:cNvPr id="8" name="TextBox 7">
            <a:extLst>
              <a:ext uri="{FF2B5EF4-FFF2-40B4-BE49-F238E27FC236}">
                <a16:creationId xmlns:a16="http://schemas.microsoft.com/office/drawing/2014/main" id="{A2DD6821-C63E-9C4B-92FC-5941DFA7223E}"/>
              </a:ext>
            </a:extLst>
          </p:cNvPr>
          <p:cNvSpPr txBox="1"/>
          <p:nvPr/>
        </p:nvSpPr>
        <p:spPr>
          <a:xfrm>
            <a:off x="584253" y="569111"/>
            <a:ext cx="3901791" cy="1446550"/>
          </a:xfrm>
          <a:prstGeom prst="rect">
            <a:avLst/>
          </a:prstGeom>
          <a:noFill/>
          <a:ln w="19050">
            <a:noFill/>
          </a:ln>
        </p:spPr>
        <p:txBody>
          <a:bodyPr wrap="square" rtlCol="0">
            <a:spAutoFit/>
          </a:bodyPr>
          <a:lstStyle/>
          <a:p>
            <a:r>
              <a:rPr lang="en-GB" sz="4400" b="1" dirty="0">
                <a:solidFill>
                  <a:prstClr val="black"/>
                </a:solidFill>
                <a:latin typeface="+mj-lt"/>
              </a:rPr>
              <a:t>Running with scissors. </a:t>
            </a:r>
            <a:endParaRPr lang="en-GB" sz="4400" b="1" dirty="0">
              <a:solidFill>
                <a:prstClr val="black"/>
              </a:solidFill>
            </a:endParaRPr>
          </a:p>
        </p:txBody>
      </p:sp>
      <p:pic>
        <p:nvPicPr>
          <p:cNvPr id="11" name="Picture 10">
            <a:extLst>
              <a:ext uri="{FF2B5EF4-FFF2-40B4-BE49-F238E27FC236}">
                <a16:creationId xmlns:a16="http://schemas.microsoft.com/office/drawing/2014/main" id="{A5D44CAC-D9F0-F34D-9DE1-359AF636311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78924" y="338615"/>
            <a:ext cx="1182196" cy="1188265"/>
          </a:xfrm>
          <a:prstGeom prst="rect">
            <a:avLst/>
          </a:prstGeom>
        </p:spPr>
      </p:pic>
      <p:sp>
        <p:nvSpPr>
          <p:cNvPr id="5" name="TextBox 4">
            <a:extLst>
              <a:ext uri="{FF2B5EF4-FFF2-40B4-BE49-F238E27FC236}">
                <a16:creationId xmlns:a16="http://schemas.microsoft.com/office/drawing/2014/main" id="{7EDA9E29-D9E3-8C47-8BBE-80F2772FE537}"/>
              </a:ext>
            </a:extLst>
          </p:cNvPr>
          <p:cNvSpPr txBox="1"/>
          <p:nvPr/>
        </p:nvSpPr>
        <p:spPr>
          <a:xfrm>
            <a:off x="7322508" y="1526880"/>
            <a:ext cx="1846505" cy="1015663"/>
          </a:xfrm>
          <a:prstGeom prst="rect">
            <a:avLst/>
          </a:prstGeom>
          <a:noFill/>
          <a:ln w="19050">
            <a:noFill/>
          </a:ln>
        </p:spPr>
        <p:txBody>
          <a:bodyPr wrap="square" rtlCol="0">
            <a:spAutoFit/>
          </a:bodyPr>
          <a:lstStyle/>
          <a:p>
            <a:pPr algn="ctr"/>
            <a:r>
              <a:rPr lang="en-AU" sz="6000" b="1" dirty="0">
                <a:solidFill>
                  <a:prstClr val="black"/>
                </a:solidFill>
                <a:latin typeface="+mj-lt"/>
              </a:rPr>
              <a:t>OR</a:t>
            </a:r>
            <a:endParaRPr lang="en-AU" sz="7200" b="1" i="1" dirty="0">
              <a:solidFill>
                <a:prstClr val="black"/>
              </a:solidFill>
              <a:latin typeface="+mj-lt"/>
            </a:endParaRPr>
          </a:p>
        </p:txBody>
      </p:sp>
      <p:sp>
        <p:nvSpPr>
          <p:cNvPr id="6" name="TextBox 5">
            <a:extLst>
              <a:ext uri="{FF2B5EF4-FFF2-40B4-BE49-F238E27FC236}">
                <a16:creationId xmlns:a16="http://schemas.microsoft.com/office/drawing/2014/main" id="{643D3E18-8CD7-5246-9043-D24FF8DA31B8}"/>
              </a:ext>
            </a:extLst>
          </p:cNvPr>
          <p:cNvSpPr txBox="1"/>
          <p:nvPr/>
        </p:nvSpPr>
        <p:spPr>
          <a:xfrm>
            <a:off x="9193255" y="1526880"/>
            <a:ext cx="2693945" cy="1015663"/>
          </a:xfrm>
          <a:prstGeom prst="rect">
            <a:avLst/>
          </a:prstGeom>
          <a:noFill/>
          <a:ln w="19050">
            <a:noFill/>
          </a:ln>
        </p:spPr>
        <p:txBody>
          <a:bodyPr wrap="square" rtlCol="0">
            <a:spAutoFit/>
          </a:bodyPr>
          <a:lstStyle/>
          <a:p>
            <a:pPr algn="ctr"/>
            <a:r>
              <a:rPr lang="en-AU" sz="6000" b="1" dirty="0">
                <a:solidFill>
                  <a:prstClr val="black"/>
                </a:solidFill>
                <a:latin typeface="+mj-lt"/>
              </a:rPr>
              <a:t>UNSAFE</a:t>
            </a:r>
            <a:endParaRPr lang="en-AU" sz="7200" b="1" i="1" dirty="0">
              <a:solidFill>
                <a:prstClr val="black"/>
              </a:solidFill>
              <a:latin typeface="+mj-lt"/>
            </a:endParaRPr>
          </a:p>
        </p:txBody>
      </p:sp>
      <p:sp>
        <p:nvSpPr>
          <p:cNvPr id="7" name="TextBox 6">
            <a:extLst>
              <a:ext uri="{FF2B5EF4-FFF2-40B4-BE49-F238E27FC236}">
                <a16:creationId xmlns:a16="http://schemas.microsoft.com/office/drawing/2014/main" id="{DC0FCB8A-10CE-2A42-B126-47209645CFCA}"/>
              </a:ext>
            </a:extLst>
          </p:cNvPr>
          <p:cNvSpPr txBox="1"/>
          <p:nvPr/>
        </p:nvSpPr>
        <p:spPr>
          <a:xfrm>
            <a:off x="5947061" y="2838345"/>
            <a:ext cx="5940139" cy="2554545"/>
          </a:xfrm>
          <a:prstGeom prst="rect">
            <a:avLst/>
          </a:prstGeom>
          <a:noFill/>
          <a:ln w="19050">
            <a:noFill/>
          </a:ln>
        </p:spPr>
        <p:txBody>
          <a:bodyPr wrap="square" rtlCol="0">
            <a:spAutoFit/>
          </a:bodyPr>
          <a:lstStyle/>
          <a:p>
            <a:r>
              <a:rPr lang="en-GB" sz="4000" dirty="0">
                <a:solidFill>
                  <a:prstClr val="black"/>
                </a:solidFill>
                <a:latin typeface="+mj-lt"/>
              </a:rPr>
              <a:t>Running with scissors is </a:t>
            </a:r>
            <a:r>
              <a:rPr lang="en-GB" sz="4000" b="1" dirty="0">
                <a:solidFill>
                  <a:prstClr val="black"/>
                </a:solidFill>
                <a:latin typeface="+mj-lt"/>
              </a:rPr>
              <a:t>unsafe!</a:t>
            </a:r>
          </a:p>
          <a:p>
            <a:endParaRPr lang="en-GB" sz="4000" b="1" dirty="0">
              <a:solidFill>
                <a:prstClr val="black"/>
              </a:solidFill>
              <a:latin typeface="+mj-lt"/>
            </a:endParaRPr>
          </a:p>
          <a:p>
            <a:r>
              <a:rPr lang="en-GB" sz="4000" b="1" dirty="0">
                <a:solidFill>
                  <a:prstClr val="black"/>
                </a:solidFill>
                <a:latin typeface="+mj-lt"/>
              </a:rPr>
              <a:t>To stay safe we should… </a:t>
            </a:r>
            <a:endParaRPr lang="en-GB" sz="4000" b="1" dirty="0">
              <a:solidFill>
                <a:prstClr val="black"/>
              </a:solidFill>
            </a:endParaRPr>
          </a:p>
        </p:txBody>
      </p:sp>
      <p:pic>
        <p:nvPicPr>
          <p:cNvPr id="2" name="Picture 1">
            <a:extLst>
              <a:ext uri="{FF2B5EF4-FFF2-40B4-BE49-F238E27FC236}">
                <a16:creationId xmlns:a16="http://schemas.microsoft.com/office/drawing/2014/main" id="{3F1F4526-ADE5-1A40-BCE3-323701D71C49}"/>
              </a:ext>
            </a:extLst>
          </p:cNvPr>
          <p:cNvPicPr>
            <a:picLocks noChangeAspect="1"/>
          </p:cNvPicPr>
          <p:nvPr/>
        </p:nvPicPr>
        <p:blipFill rotWithShape="1">
          <a:blip r:embed="rId3"/>
          <a:srcRect l="4444" t="60556" r="75111" b="5555"/>
          <a:stretch/>
        </p:blipFill>
        <p:spPr>
          <a:xfrm rot="5400000">
            <a:off x="1311851" y="2607374"/>
            <a:ext cx="2554545" cy="3387549"/>
          </a:xfrm>
          <a:prstGeom prst="rect">
            <a:avLst/>
          </a:prstGeom>
        </p:spPr>
      </p:pic>
    </p:spTree>
    <p:extLst>
      <p:ext uri="{BB962C8B-B14F-4D97-AF65-F5344CB8AC3E}">
        <p14:creationId xmlns:p14="http://schemas.microsoft.com/office/powerpoint/2010/main" val="166103657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xit" presetSubtype="10" fill="hold" grpId="0" nodeType="clickEffect">
                                  <p:stCondLst>
                                    <p:cond delay="0"/>
                                  </p:stCondLst>
                                  <p:childTnLst>
                                    <p:animEffect transition="out" filter="checkerboard(across)">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par>
                                <p:cTn id="8" presetID="5" presetClass="exit" presetSubtype="10" fill="hold" grpId="0" nodeType="withEffect">
                                  <p:stCondLst>
                                    <p:cond delay="0"/>
                                  </p:stCondLst>
                                  <p:childTnLst>
                                    <p:animEffect transition="out" filter="checkerboard(across)">
                                      <p:cBhvr>
                                        <p:cTn id="9" dur="500"/>
                                        <p:tgtEl>
                                          <p:spTgt spid="4"/>
                                        </p:tgtEl>
                                      </p:cBhvr>
                                    </p:animEffect>
                                    <p:set>
                                      <p:cBhvr>
                                        <p:cTn id="10" dur="1" fill="hold">
                                          <p:stCondLst>
                                            <p:cond delay="499"/>
                                          </p:stCondLst>
                                        </p:cTn>
                                        <p:tgtEl>
                                          <p:spTgt spid="4"/>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EF57F77-08A1-DE46-A08B-DF308E59E54C}"/>
              </a:ext>
            </a:extLst>
          </p:cNvPr>
          <p:cNvSpPr txBox="1"/>
          <p:nvPr/>
        </p:nvSpPr>
        <p:spPr>
          <a:xfrm>
            <a:off x="5451761" y="1526880"/>
            <a:ext cx="1846505" cy="1015663"/>
          </a:xfrm>
          <a:prstGeom prst="rect">
            <a:avLst/>
          </a:prstGeom>
          <a:noFill/>
          <a:ln w="19050">
            <a:noFill/>
          </a:ln>
        </p:spPr>
        <p:txBody>
          <a:bodyPr wrap="square" rtlCol="0">
            <a:spAutoFit/>
          </a:bodyPr>
          <a:lstStyle/>
          <a:p>
            <a:pPr algn="ctr"/>
            <a:r>
              <a:rPr lang="en-AU" sz="6000" b="1" dirty="0">
                <a:solidFill>
                  <a:prstClr val="black"/>
                </a:solidFill>
                <a:latin typeface="+mj-lt"/>
              </a:rPr>
              <a:t>SAFE</a:t>
            </a:r>
            <a:endParaRPr lang="en-AU" sz="7200" b="1" i="1" dirty="0">
              <a:solidFill>
                <a:prstClr val="black"/>
              </a:solidFill>
              <a:latin typeface="+mj-lt"/>
            </a:endParaRPr>
          </a:p>
        </p:txBody>
      </p:sp>
      <p:sp>
        <p:nvSpPr>
          <p:cNvPr id="8" name="TextBox 7">
            <a:extLst>
              <a:ext uri="{FF2B5EF4-FFF2-40B4-BE49-F238E27FC236}">
                <a16:creationId xmlns:a16="http://schemas.microsoft.com/office/drawing/2014/main" id="{A2DD6821-C63E-9C4B-92FC-5941DFA7223E}"/>
              </a:ext>
            </a:extLst>
          </p:cNvPr>
          <p:cNvSpPr txBox="1"/>
          <p:nvPr/>
        </p:nvSpPr>
        <p:spPr>
          <a:xfrm>
            <a:off x="213009" y="203441"/>
            <a:ext cx="3901791" cy="1323439"/>
          </a:xfrm>
          <a:prstGeom prst="rect">
            <a:avLst/>
          </a:prstGeom>
          <a:noFill/>
          <a:ln w="19050">
            <a:noFill/>
          </a:ln>
        </p:spPr>
        <p:txBody>
          <a:bodyPr wrap="square" rtlCol="0">
            <a:spAutoFit/>
          </a:bodyPr>
          <a:lstStyle/>
          <a:p>
            <a:r>
              <a:rPr lang="en-GB" sz="4000" b="1" dirty="0">
                <a:solidFill>
                  <a:prstClr val="black"/>
                </a:solidFill>
                <a:latin typeface="+mj-lt"/>
              </a:rPr>
              <a:t>Pushing someone down a slide</a:t>
            </a:r>
            <a:endParaRPr lang="en-GB" sz="4000" b="1" dirty="0">
              <a:solidFill>
                <a:prstClr val="black"/>
              </a:solidFill>
            </a:endParaRPr>
          </a:p>
        </p:txBody>
      </p:sp>
      <p:pic>
        <p:nvPicPr>
          <p:cNvPr id="11" name="Picture 10">
            <a:extLst>
              <a:ext uri="{FF2B5EF4-FFF2-40B4-BE49-F238E27FC236}">
                <a16:creationId xmlns:a16="http://schemas.microsoft.com/office/drawing/2014/main" id="{A5D44CAC-D9F0-F34D-9DE1-359AF636311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92182" y="585382"/>
            <a:ext cx="1182196" cy="1188265"/>
          </a:xfrm>
          <a:prstGeom prst="rect">
            <a:avLst/>
          </a:prstGeom>
        </p:spPr>
      </p:pic>
      <p:sp>
        <p:nvSpPr>
          <p:cNvPr id="5" name="TextBox 4">
            <a:extLst>
              <a:ext uri="{FF2B5EF4-FFF2-40B4-BE49-F238E27FC236}">
                <a16:creationId xmlns:a16="http://schemas.microsoft.com/office/drawing/2014/main" id="{7EDA9E29-D9E3-8C47-8BBE-80F2772FE537}"/>
              </a:ext>
            </a:extLst>
          </p:cNvPr>
          <p:cNvSpPr txBox="1"/>
          <p:nvPr/>
        </p:nvSpPr>
        <p:spPr>
          <a:xfrm>
            <a:off x="7322508" y="1526880"/>
            <a:ext cx="1846505" cy="1015663"/>
          </a:xfrm>
          <a:prstGeom prst="rect">
            <a:avLst/>
          </a:prstGeom>
          <a:noFill/>
          <a:ln w="19050">
            <a:noFill/>
          </a:ln>
        </p:spPr>
        <p:txBody>
          <a:bodyPr wrap="square" rtlCol="0">
            <a:spAutoFit/>
          </a:bodyPr>
          <a:lstStyle/>
          <a:p>
            <a:pPr algn="ctr"/>
            <a:r>
              <a:rPr lang="en-AU" sz="6000" b="1" dirty="0">
                <a:solidFill>
                  <a:prstClr val="black"/>
                </a:solidFill>
                <a:latin typeface="+mj-lt"/>
              </a:rPr>
              <a:t>OR</a:t>
            </a:r>
            <a:endParaRPr lang="en-AU" sz="7200" b="1" i="1" dirty="0">
              <a:solidFill>
                <a:prstClr val="black"/>
              </a:solidFill>
              <a:latin typeface="+mj-lt"/>
            </a:endParaRPr>
          </a:p>
        </p:txBody>
      </p:sp>
      <p:sp>
        <p:nvSpPr>
          <p:cNvPr id="6" name="TextBox 5">
            <a:extLst>
              <a:ext uri="{FF2B5EF4-FFF2-40B4-BE49-F238E27FC236}">
                <a16:creationId xmlns:a16="http://schemas.microsoft.com/office/drawing/2014/main" id="{643D3E18-8CD7-5246-9043-D24FF8DA31B8}"/>
              </a:ext>
            </a:extLst>
          </p:cNvPr>
          <p:cNvSpPr txBox="1"/>
          <p:nvPr/>
        </p:nvSpPr>
        <p:spPr>
          <a:xfrm>
            <a:off x="9193255" y="1526880"/>
            <a:ext cx="2693945" cy="1015663"/>
          </a:xfrm>
          <a:prstGeom prst="rect">
            <a:avLst/>
          </a:prstGeom>
          <a:noFill/>
          <a:ln w="19050">
            <a:noFill/>
          </a:ln>
        </p:spPr>
        <p:txBody>
          <a:bodyPr wrap="square" rtlCol="0">
            <a:spAutoFit/>
          </a:bodyPr>
          <a:lstStyle/>
          <a:p>
            <a:pPr algn="ctr"/>
            <a:r>
              <a:rPr lang="en-AU" sz="6000" b="1" dirty="0">
                <a:solidFill>
                  <a:prstClr val="black"/>
                </a:solidFill>
                <a:latin typeface="+mj-lt"/>
              </a:rPr>
              <a:t>UNSAFE</a:t>
            </a:r>
            <a:endParaRPr lang="en-AU" sz="7200" b="1" i="1" dirty="0">
              <a:solidFill>
                <a:prstClr val="black"/>
              </a:solidFill>
              <a:latin typeface="+mj-lt"/>
            </a:endParaRPr>
          </a:p>
        </p:txBody>
      </p:sp>
      <p:sp>
        <p:nvSpPr>
          <p:cNvPr id="7" name="TextBox 6">
            <a:extLst>
              <a:ext uri="{FF2B5EF4-FFF2-40B4-BE49-F238E27FC236}">
                <a16:creationId xmlns:a16="http://schemas.microsoft.com/office/drawing/2014/main" id="{DC0FCB8A-10CE-2A42-B126-47209645CFCA}"/>
              </a:ext>
            </a:extLst>
          </p:cNvPr>
          <p:cNvSpPr txBox="1"/>
          <p:nvPr/>
        </p:nvSpPr>
        <p:spPr>
          <a:xfrm>
            <a:off x="5718461" y="2542543"/>
            <a:ext cx="5940139" cy="3170099"/>
          </a:xfrm>
          <a:prstGeom prst="rect">
            <a:avLst/>
          </a:prstGeom>
          <a:noFill/>
          <a:ln w="19050">
            <a:noFill/>
          </a:ln>
        </p:spPr>
        <p:txBody>
          <a:bodyPr wrap="square" rtlCol="0">
            <a:spAutoFit/>
          </a:bodyPr>
          <a:lstStyle/>
          <a:p>
            <a:r>
              <a:rPr lang="en-GB" sz="4000" dirty="0">
                <a:solidFill>
                  <a:prstClr val="black"/>
                </a:solidFill>
                <a:latin typeface="+mj-lt"/>
              </a:rPr>
              <a:t>Pushing someone down a slide especially when they are not ready is </a:t>
            </a:r>
            <a:r>
              <a:rPr lang="en-GB" sz="4000" b="1" dirty="0">
                <a:solidFill>
                  <a:prstClr val="black"/>
                </a:solidFill>
                <a:latin typeface="+mj-lt"/>
              </a:rPr>
              <a:t>unsafe. </a:t>
            </a:r>
          </a:p>
          <a:p>
            <a:endParaRPr lang="en-GB" sz="4000" b="1" dirty="0">
              <a:solidFill>
                <a:prstClr val="black"/>
              </a:solidFill>
              <a:latin typeface="+mj-lt"/>
            </a:endParaRPr>
          </a:p>
          <a:p>
            <a:r>
              <a:rPr lang="en-GB" sz="4000" b="1" dirty="0">
                <a:solidFill>
                  <a:prstClr val="black"/>
                </a:solidFill>
                <a:latin typeface="+mj-lt"/>
              </a:rPr>
              <a:t>To stay safe we should… </a:t>
            </a:r>
            <a:endParaRPr lang="en-GB" sz="4000" b="1" dirty="0">
              <a:solidFill>
                <a:prstClr val="black"/>
              </a:solidFill>
            </a:endParaRPr>
          </a:p>
        </p:txBody>
      </p:sp>
      <p:pic>
        <p:nvPicPr>
          <p:cNvPr id="2" name="Picture 1">
            <a:extLst>
              <a:ext uri="{FF2B5EF4-FFF2-40B4-BE49-F238E27FC236}">
                <a16:creationId xmlns:a16="http://schemas.microsoft.com/office/drawing/2014/main" id="{89BB1A64-5B13-694A-936A-5CF70AFF5571}"/>
              </a:ext>
            </a:extLst>
          </p:cNvPr>
          <p:cNvPicPr>
            <a:picLocks noChangeAspect="1"/>
          </p:cNvPicPr>
          <p:nvPr/>
        </p:nvPicPr>
        <p:blipFill rotWithShape="1">
          <a:blip r:embed="rId3"/>
          <a:srcRect l="3999" t="2967" r="54405" b="74137"/>
          <a:stretch/>
        </p:blipFill>
        <p:spPr>
          <a:xfrm flipH="1">
            <a:off x="498467" y="2828293"/>
            <a:ext cx="4707374" cy="2031454"/>
          </a:xfrm>
          <a:prstGeom prst="rect">
            <a:avLst/>
          </a:prstGeom>
        </p:spPr>
      </p:pic>
    </p:spTree>
    <p:extLst>
      <p:ext uri="{BB962C8B-B14F-4D97-AF65-F5344CB8AC3E}">
        <p14:creationId xmlns:p14="http://schemas.microsoft.com/office/powerpoint/2010/main" val="17550677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par>
                                <p:cTn id="8" presetID="3" presetClass="exit" presetSubtype="10" fill="hold" grpId="0" nodeType="withEffect">
                                  <p:stCondLst>
                                    <p:cond delay="0"/>
                                  </p:stCondLst>
                                  <p:childTnLst>
                                    <p:animEffect transition="out" filter="blinds(horizontal)">
                                      <p:cBhvr>
                                        <p:cTn id="9" dur="500"/>
                                        <p:tgtEl>
                                          <p:spTgt spid="4"/>
                                        </p:tgtEl>
                                      </p:cBhvr>
                                    </p:animEffect>
                                    <p:set>
                                      <p:cBhvr>
                                        <p:cTn id="10" dur="1" fill="hold">
                                          <p:stCondLst>
                                            <p:cond delay="499"/>
                                          </p:stCondLst>
                                        </p:cTn>
                                        <p:tgtEl>
                                          <p:spTgt spid="4"/>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EF57F77-08A1-DE46-A08B-DF308E59E54C}"/>
              </a:ext>
            </a:extLst>
          </p:cNvPr>
          <p:cNvSpPr txBox="1"/>
          <p:nvPr/>
        </p:nvSpPr>
        <p:spPr>
          <a:xfrm>
            <a:off x="1924051" y="259816"/>
            <a:ext cx="2916766" cy="1200329"/>
          </a:xfrm>
          <a:prstGeom prst="rect">
            <a:avLst/>
          </a:prstGeom>
          <a:noFill/>
          <a:ln w="19050">
            <a:noFill/>
          </a:ln>
        </p:spPr>
        <p:txBody>
          <a:bodyPr wrap="square" rtlCol="0">
            <a:spAutoFit/>
          </a:bodyPr>
          <a:lstStyle/>
          <a:p>
            <a:pPr algn="ctr"/>
            <a:r>
              <a:rPr lang="en-AU" sz="7200" b="1" dirty="0">
                <a:solidFill>
                  <a:prstClr val="black"/>
                </a:solidFill>
                <a:latin typeface="+mj-lt"/>
              </a:rPr>
              <a:t>SAFE</a:t>
            </a:r>
            <a:endParaRPr lang="en-AU" sz="7200" b="1" i="1" dirty="0">
              <a:solidFill>
                <a:prstClr val="black"/>
              </a:solidFill>
              <a:latin typeface="+mj-lt"/>
            </a:endParaRPr>
          </a:p>
        </p:txBody>
      </p:sp>
      <p:sp>
        <p:nvSpPr>
          <p:cNvPr id="8" name="TextBox 7">
            <a:extLst>
              <a:ext uri="{FF2B5EF4-FFF2-40B4-BE49-F238E27FC236}">
                <a16:creationId xmlns:a16="http://schemas.microsoft.com/office/drawing/2014/main" id="{A2DD6821-C63E-9C4B-92FC-5941DFA7223E}"/>
              </a:ext>
            </a:extLst>
          </p:cNvPr>
          <p:cNvSpPr txBox="1"/>
          <p:nvPr/>
        </p:nvSpPr>
        <p:spPr>
          <a:xfrm>
            <a:off x="698369" y="1967724"/>
            <a:ext cx="5177629" cy="1323439"/>
          </a:xfrm>
          <a:prstGeom prst="rect">
            <a:avLst/>
          </a:prstGeom>
          <a:noFill/>
          <a:ln w="19050">
            <a:noFill/>
          </a:ln>
        </p:spPr>
        <p:txBody>
          <a:bodyPr wrap="square" rtlCol="0">
            <a:spAutoFit/>
          </a:bodyPr>
          <a:lstStyle/>
          <a:p>
            <a:r>
              <a:rPr lang="en-GB" sz="4000" b="1" dirty="0">
                <a:solidFill>
                  <a:prstClr val="black"/>
                </a:solidFill>
                <a:latin typeface="+mj-lt"/>
              </a:rPr>
              <a:t>A dog off it’s leash barking aggressively. </a:t>
            </a:r>
            <a:endParaRPr lang="en-GB" sz="4000" b="1" dirty="0">
              <a:solidFill>
                <a:prstClr val="black"/>
              </a:solidFill>
            </a:endParaRPr>
          </a:p>
        </p:txBody>
      </p:sp>
      <p:pic>
        <p:nvPicPr>
          <p:cNvPr id="11" name="Picture 10">
            <a:extLst>
              <a:ext uri="{FF2B5EF4-FFF2-40B4-BE49-F238E27FC236}">
                <a16:creationId xmlns:a16="http://schemas.microsoft.com/office/drawing/2014/main" id="{A5D44CAC-D9F0-F34D-9DE1-359AF636311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40227" y="338615"/>
            <a:ext cx="1182196" cy="1188265"/>
          </a:xfrm>
          <a:prstGeom prst="rect">
            <a:avLst/>
          </a:prstGeom>
        </p:spPr>
      </p:pic>
      <p:sp>
        <p:nvSpPr>
          <p:cNvPr id="5" name="TextBox 4">
            <a:extLst>
              <a:ext uri="{FF2B5EF4-FFF2-40B4-BE49-F238E27FC236}">
                <a16:creationId xmlns:a16="http://schemas.microsoft.com/office/drawing/2014/main" id="{7EDA9E29-D9E3-8C47-8BBE-80F2772FE537}"/>
              </a:ext>
            </a:extLst>
          </p:cNvPr>
          <p:cNvSpPr txBox="1"/>
          <p:nvPr/>
        </p:nvSpPr>
        <p:spPr>
          <a:xfrm>
            <a:off x="4769808" y="259816"/>
            <a:ext cx="1846505" cy="1200329"/>
          </a:xfrm>
          <a:prstGeom prst="rect">
            <a:avLst/>
          </a:prstGeom>
          <a:noFill/>
          <a:ln w="19050">
            <a:noFill/>
          </a:ln>
        </p:spPr>
        <p:txBody>
          <a:bodyPr wrap="square" rtlCol="0">
            <a:spAutoFit/>
          </a:bodyPr>
          <a:lstStyle/>
          <a:p>
            <a:pPr algn="ctr"/>
            <a:r>
              <a:rPr lang="en-AU" sz="7200" b="1" dirty="0">
                <a:solidFill>
                  <a:prstClr val="black"/>
                </a:solidFill>
                <a:latin typeface="+mj-lt"/>
              </a:rPr>
              <a:t>OR</a:t>
            </a:r>
            <a:endParaRPr lang="en-AU" sz="7200" b="1" i="1" dirty="0">
              <a:solidFill>
                <a:prstClr val="black"/>
              </a:solidFill>
              <a:latin typeface="+mj-lt"/>
            </a:endParaRPr>
          </a:p>
        </p:txBody>
      </p:sp>
      <p:sp>
        <p:nvSpPr>
          <p:cNvPr id="6" name="TextBox 5">
            <a:extLst>
              <a:ext uri="{FF2B5EF4-FFF2-40B4-BE49-F238E27FC236}">
                <a16:creationId xmlns:a16="http://schemas.microsoft.com/office/drawing/2014/main" id="{643D3E18-8CD7-5246-9043-D24FF8DA31B8}"/>
              </a:ext>
            </a:extLst>
          </p:cNvPr>
          <p:cNvSpPr txBox="1"/>
          <p:nvPr/>
        </p:nvSpPr>
        <p:spPr>
          <a:xfrm>
            <a:off x="6640555" y="259816"/>
            <a:ext cx="3436895" cy="1200329"/>
          </a:xfrm>
          <a:prstGeom prst="rect">
            <a:avLst/>
          </a:prstGeom>
          <a:noFill/>
          <a:ln w="19050">
            <a:noFill/>
          </a:ln>
        </p:spPr>
        <p:txBody>
          <a:bodyPr wrap="square" rtlCol="0">
            <a:spAutoFit/>
          </a:bodyPr>
          <a:lstStyle/>
          <a:p>
            <a:pPr algn="ctr"/>
            <a:r>
              <a:rPr lang="en-AU" sz="7200" b="1" dirty="0">
                <a:solidFill>
                  <a:prstClr val="black"/>
                </a:solidFill>
                <a:latin typeface="+mj-lt"/>
              </a:rPr>
              <a:t>UNSAFE</a:t>
            </a:r>
            <a:endParaRPr lang="en-AU" sz="7200" b="1" i="1" dirty="0">
              <a:solidFill>
                <a:prstClr val="black"/>
              </a:solidFill>
              <a:latin typeface="+mj-lt"/>
            </a:endParaRPr>
          </a:p>
        </p:txBody>
      </p:sp>
      <p:sp>
        <p:nvSpPr>
          <p:cNvPr id="7" name="TextBox 6">
            <a:extLst>
              <a:ext uri="{FF2B5EF4-FFF2-40B4-BE49-F238E27FC236}">
                <a16:creationId xmlns:a16="http://schemas.microsoft.com/office/drawing/2014/main" id="{DC0FCB8A-10CE-2A42-B126-47209645CFCA}"/>
              </a:ext>
            </a:extLst>
          </p:cNvPr>
          <p:cNvSpPr txBox="1"/>
          <p:nvPr/>
        </p:nvSpPr>
        <p:spPr>
          <a:xfrm>
            <a:off x="6175661" y="2781843"/>
            <a:ext cx="5273389" cy="2308324"/>
          </a:xfrm>
          <a:prstGeom prst="rect">
            <a:avLst/>
          </a:prstGeom>
          <a:noFill/>
          <a:ln w="19050">
            <a:noFill/>
          </a:ln>
        </p:spPr>
        <p:txBody>
          <a:bodyPr wrap="square" rtlCol="0">
            <a:spAutoFit/>
          </a:bodyPr>
          <a:lstStyle/>
          <a:p>
            <a:r>
              <a:rPr lang="en-GB" sz="3600" dirty="0">
                <a:solidFill>
                  <a:prstClr val="black"/>
                </a:solidFill>
                <a:latin typeface="+mj-lt"/>
              </a:rPr>
              <a:t>A dog off it’s leash could be </a:t>
            </a:r>
            <a:r>
              <a:rPr lang="en-GB" sz="3600" b="1" dirty="0">
                <a:solidFill>
                  <a:prstClr val="black"/>
                </a:solidFill>
                <a:latin typeface="+mj-lt"/>
              </a:rPr>
              <a:t>unsafe</a:t>
            </a:r>
            <a:r>
              <a:rPr lang="en-GB" sz="3600" dirty="0">
                <a:solidFill>
                  <a:prstClr val="black"/>
                </a:solidFill>
                <a:latin typeface="+mj-lt"/>
              </a:rPr>
              <a:t>. </a:t>
            </a:r>
          </a:p>
          <a:p>
            <a:endParaRPr lang="en-GB" sz="3600" dirty="0">
              <a:solidFill>
                <a:prstClr val="black"/>
              </a:solidFill>
              <a:latin typeface="+mj-lt"/>
            </a:endParaRPr>
          </a:p>
          <a:p>
            <a:r>
              <a:rPr lang="en-GB" sz="3600" b="1" dirty="0">
                <a:solidFill>
                  <a:prstClr val="black"/>
                </a:solidFill>
                <a:latin typeface="+mj-lt"/>
              </a:rPr>
              <a:t>To stay safe we should… </a:t>
            </a:r>
          </a:p>
        </p:txBody>
      </p:sp>
      <p:pic>
        <p:nvPicPr>
          <p:cNvPr id="2" name="Picture 1">
            <a:extLst>
              <a:ext uri="{FF2B5EF4-FFF2-40B4-BE49-F238E27FC236}">
                <a16:creationId xmlns:a16="http://schemas.microsoft.com/office/drawing/2014/main" id="{ABF5418B-0D3A-D84D-A219-57A235E03FFD}"/>
              </a:ext>
            </a:extLst>
          </p:cNvPr>
          <p:cNvPicPr>
            <a:picLocks noChangeAspect="1"/>
          </p:cNvPicPr>
          <p:nvPr/>
        </p:nvPicPr>
        <p:blipFill rotWithShape="1">
          <a:blip r:embed="rId4"/>
          <a:srcRect l="54890" t="3888" r="2221" b="66112"/>
          <a:stretch/>
        </p:blipFill>
        <p:spPr>
          <a:xfrm>
            <a:off x="323479" y="3443563"/>
            <a:ext cx="4736293" cy="2650361"/>
          </a:xfrm>
          <a:prstGeom prst="rect">
            <a:avLst/>
          </a:prstGeom>
        </p:spPr>
      </p:pic>
    </p:spTree>
    <p:extLst>
      <p:ext uri="{BB962C8B-B14F-4D97-AF65-F5344CB8AC3E}">
        <p14:creationId xmlns:p14="http://schemas.microsoft.com/office/powerpoint/2010/main" val="204776620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par>
                                <p:cTn id="8" presetID="3" presetClass="exit" presetSubtype="10" fill="hold" grpId="0" nodeType="withEffect">
                                  <p:stCondLst>
                                    <p:cond delay="0"/>
                                  </p:stCondLst>
                                  <p:childTnLst>
                                    <p:animEffect transition="out" filter="blinds(horizontal)">
                                      <p:cBhvr>
                                        <p:cTn id="9" dur="500"/>
                                        <p:tgtEl>
                                          <p:spTgt spid="4"/>
                                        </p:tgtEl>
                                      </p:cBhvr>
                                    </p:animEffect>
                                    <p:set>
                                      <p:cBhvr>
                                        <p:cTn id="10" dur="1" fill="hold">
                                          <p:stCondLst>
                                            <p:cond delay="499"/>
                                          </p:stCondLst>
                                        </p:cTn>
                                        <p:tgtEl>
                                          <p:spTgt spid="4"/>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A2DD6821-C63E-9C4B-92FC-5941DFA7223E}"/>
              </a:ext>
            </a:extLst>
          </p:cNvPr>
          <p:cNvSpPr txBox="1"/>
          <p:nvPr/>
        </p:nvSpPr>
        <p:spPr>
          <a:xfrm>
            <a:off x="264583" y="101207"/>
            <a:ext cx="6345768" cy="5816977"/>
          </a:xfrm>
          <a:prstGeom prst="rect">
            <a:avLst/>
          </a:prstGeom>
          <a:noFill/>
          <a:ln w="19050">
            <a:noFill/>
          </a:ln>
        </p:spPr>
        <p:txBody>
          <a:bodyPr wrap="square" rtlCol="0">
            <a:spAutoFit/>
          </a:bodyPr>
          <a:lstStyle/>
          <a:p>
            <a:r>
              <a:rPr lang="en-GB" sz="2600" b="1" dirty="0">
                <a:solidFill>
                  <a:prstClr val="black"/>
                </a:solidFill>
                <a:latin typeface="+mj-lt"/>
              </a:rPr>
              <a:t>When we are scared it is important to know who we can go to, to help us feel more safe. Who are your five adults you will go to who can keep you safe when you feel scared?</a:t>
            </a:r>
          </a:p>
          <a:p>
            <a:endParaRPr lang="en-GB" sz="2600" b="1" dirty="0">
              <a:solidFill>
                <a:prstClr val="black"/>
              </a:solidFill>
              <a:latin typeface="+mj-lt"/>
            </a:endParaRPr>
          </a:p>
          <a:p>
            <a:r>
              <a:rPr lang="en-GB" sz="2200" b="1" dirty="0">
                <a:solidFill>
                  <a:prstClr val="black"/>
                </a:solidFill>
                <a:latin typeface="+mj-lt"/>
              </a:rPr>
              <a:t>Note: </a:t>
            </a:r>
          </a:p>
          <a:p>
            <a:r>
              <a:rPr lang="en-GB" sz="2200" dirty="0">
                <a:solidFill>
                  <a:prstClr val="black"/>
                </a:solidFill>
                <a:latin typeface="+mj-lt"/>
              </a:rPr>
              <a:t>An adult is someone who is 18 years and over. It can be anyone who you know very well and can help you immediately e.g. a close relative, a close family friend, your immediate family including siblings and even your teachers.</a:t>
            </a:r>
          </a:p>
          <a:p>
            <a:endParaRPr lang="en-GB" sz="2200" b="1" dirty="0">
              <a:solidFill>
                <a:prstClr val="black"/>
              </a:solidFill>
              <a:latin typeface="+mj-lt"/>
            </a:endParaRPr>
          </a:p>
          <a:p>
            <a:r>
              <a:rPr lang="en-GB" sz="2200" b="1" dirty="0">
                <a:solidFill>
                  <a:prstClr val="black"/>
                </a:solidFill>
                <a:latin typeface="+mj-lt"/>
              </a:rPr>
              <a:t>Activity:</a:t>
            </a:r>
          </a:p>
          <a:p>
            <a:r>
              <a:rPr lang="en-GB" sz="2200" dirty="0">
                <a:solidFill>
                  <a:prstClr val="black"/>
                </a:solidFill>
                <a:latin typeface="+mj-lt"/>
              </a:rPr>
              <a:t>Using the template provided write and draw your five adults who you can go to if you were scared and needed help. </a:t>
            </a:r>
            <a:endParaRPr lang="en-GB" sz="2200" dirty="0">
              <a:solidFill>
                <a:prstClr val="black"/>
              </a:solidFill>
            </a:endParaRPr>
          </a:p>
        </p:txBody>
      </p:sp>
      <p:pic>
        <p:nvPicPr>
          <p:cNvPr id="4" name="Picture 3">
            <a:extLst>
              <a:ext uri="{FF2B5EF4-FFF2-40B4-BE49-F238E27FC236}">
                <a16:creationId xmlns:a16="http://schemas.microsoft.com/office/drawing/2014/main" id="{55DDEB2C-64E3-4440-9892-6ACA98496AF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09999" y="101207"/>
            <a:ext cx="4444659" cy="6282267"/>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5838862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B3AC3141-80D5-094F-B01F-FB7F77FA6EF2}"/>
              </a:ext>
            </a:extLst>
          </p:cNvPr>
          <p:cNvGraphicFramePr>
            <a:graphicFrameLocks noGrp="1"/>
          </p:cNvGraphicFramePr>
          <p:nvPr>
            <p:extLst>
              <p:ext uri="{D42A27DB-BD31-4B8C-83A1-F6EECF244321}">
                <p14:modId xmlns:p14="http://schemas.microsoft.com/office/powerpoint/2010/main" val="3705964426"/>
              </p:ext>
            </p:extLst>
          </p:nvPr>
        </p:nvGraphicFramePr>
        <p:xfrm>
          <a:off x="210523" y="270934"/>
          <a:ext cx="3497878" cy="701040"/>
        </p:xfrm>
        <a:graphic>
          <a:graphicData uri="http://schemas.openxmlformats.org/drawingml/2006/table">
            <a:tbl>
              <a:tblPr/>
              <a:tblGrid>
                <a:gridCol w="3497878">
                  <a:extLst>
                    <a:ext uri="{9D8B030D-6E8A-4147-A177-3AD203B41FA5}">
                      <a16:colId xmlns:a16="http://schemas.microsoft.com/office/drawing/2014/main" val="20000"/>
                    </a:ext>
                  </a:extLst>
                </a:gridCol>
              </a:tblGrid>
              <a:tr h="0">
                <a:tc>
                  <a:txBody>
                    <a:bodyPr/>
                    <a:lstStyle/>
                    <a:p>
                      <a:r>
                        <a:rPr lang="en-GB" sz="4000" b="1" u="none"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rPr>
                        <a:t>Activity</a:t>
                      </a:r>
                      <a:endParaRPr lang="en-GB" sz="3600" b="1" u="none"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endParaRP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4" name="TextBox 3">
            <a:extLst>
              <a:ext uri="{FF2B5EF4-FFF2-40B4-BE49-F238E27FC236}">
                <a16:creationId xmlns:a16="http://schemas.microsoft.com/office/drawing/2014/main" id="{5EF57F77-08A1-DE46-A08B-DF308E59E54C}"/>
              </a:ext>
            </a:extLst>
          </p:cNvPr>
          <p:cNvSpPr txBox="1"/>
          <p:nvPr/>
        </p:nvSpPr>
        <p:spPr>
          <a:xfrm>
            <a:off x="210523" y="1171297"/>
            <a:ext cx="4190027" cy="3046988"/>
          </a:xfrm>
          <a:prstGeom prst="rect">
            <a:avLst/>
          </a:prstGeom>
          <a:noFill/>
          <a:ln w="19050">
            <a:noFill/>
          </a:ln>
        </p:spPr>
        <p:txBody>
          <a:bodyPr wrap="square" rtlCol="0">
            <a:spAutoFit/>
          </a:bodyPr>
          <a:lstStyle/>
          <a:p>
            <a:r>
              <a:rPr lang="en-GB" sz="2400" dirty="0">
                <a:solidFill>
                  <a:prstClr val="black"/>
                </a:solidFill>
                <a:latin typeface="+mj-lt"/>
              </a:rPr>
              <a:t>Complete the activity sheet to the right. </a:t>
            </a:r>
          </a:p>
          <a:p>
            <a:endParaRPr lang="en-GB" sz="2400" dirty="0">
              <a:solidFill>
                <a:prstClr val="black"/>
              </a:solidFill>
              <a:latin typeface="+mj-lt"/>
            </a:endParaRPr>
          </a:p>
          <a:p>
            <a:r>
              <a:rPr lang="en-GB" sz="2400" b="1" u="sng" dirty="0">
                <a:solidFill>
                  <a:prstClr val="black"/>
                </a:solidFill>
                <a:latin typeface="+mj-lt"/>
              </a:rPr>
              <a:t>Extension:</a:t>
            </a:r>
          </a:p>
          <a:p>
            <a:r>
              <a:rPr lang="en-GB" sz="2400" b="1" dirty="0">
                <a:solidFill>
                  <a:prstClr val="black"/>
                </a:solidFill>
                <a:latin typeface="+mj-lt"/>
              </a:rPr>
              <a:t>Write down some times when you have felt scared. Describe how you felt and what did you to be safe?</a:t>
            </a:r>
            <a:endParaRPr lang="en-GB" sz="2400" b="1" dirty="0">
              <a:solidFill>
                <a:prstClr val="black"/>
              </a:solidFill>
            </a:endParaRPr>
          </a:p>
        </p:txBody>
      </p:sp>
      <p:pic>
        <p:nvPicPr>
          <p:cNvPr id="3" name="Picture 2">
            <a:extLst>
              <a:ext uri="{FF2B5EF4-FFF2-40B4-BE49-F238E27FC236}">
                <a16:creationId xmlns:a16="http://schemas.microsoft.com/office/drawing/2014/main" id="{EE4D6F53-1035-DE4A-972F-F7EA7DA060E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89776" y="119270"/>
            <a:ext cx="4248803" cy="602973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65054290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645919" y="1547575"/>
            <a:ext cx="9433560" cy="1815882"/>
          </a:xfrm>
          <a:prstGeom prst="rect">
            <a:avLst/>
          </a:prstGeom>
          <a:solidFill>
            <a:srgbClr val="FFCC99"/>
          </a:solidFill>
          <a:ln>
            <a:solidFill>
              <a:schemeClr val="accent5"/>
            </a:solidFill>
          </a:ln>
        </p:spPr>
        <p:style>
          <a:lnRef idx="1">
            <a:schemeClr val="dk1"/>
          </a:lnRef>
          <a:fillRef idx="2">
            <a:schemeClr val="dk1"/>
          </a:fillRef>
          <a:effectRef idx="1">
            <a:schemeClr val="dk1"/>
          </a:effectRef>
          <a:fontRef idx="minor">
            <a:schemeClr val="dk1"/>
          </a:fontRef>
        </p:style>
        <p:txBody>
          <a:bodyPr wrap="square" rtlCol="0">
            <a:spAutoFit/>
          </a:bodyPr>
          <a:lstStyle/>
          <a:p>
            <a:r>
              <a:rPr lang="en-AU" sz="2800" dirty="0">
                <a:latin typeface="+mj-lt"/>
              </a:rPr>
              <a:t>How might we feel sometimes when we’re scared?</a:t>
            </a:r>
          </a:p>
          <a:p>
            <a:r>
              <a:rPr lang="en-AU" sz="2800" dirty="0">
                <a:latin typeface="+mj-lt"/>
              </a:rPr>
              <a:t>What changes can happen to our bodies?</a:t>
            </a:r>
          </a:p>
          <a:p>
            <a:endParaRPr lang="en-AU" sz="2800" dirty="0">
              <a:latin typeface="+mj-lt"/>
            </a:endParaRPr>
          </a:p>
          <a:p>
            <a:r>
              <a:rPr lang="en-AU" sz="2800" dirty="0">
                <a:latin typeface="+mj-lt"/>
              </a:rPr>
              <a:t>Who can you go to when you feel scared?</a:t>
            </a:r>
          </a:p>
        </p:txBody>
      </p:sp>
      <p:pic>
        <p:nvPicPr>
          <p:cNvPr id="13" name="Picture 12"/>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5553074" y="5464210"/>
            <a:ext cx="1400175" cy="1384265"/>
          </a:xfrm>
          <a:prstGeom prst="ellipse">
            <a:avLst/>
          </a:prstGeom>
        </p:spPr>
      </p:pic>
      <p:sp>
        <p:nvSpPr>
          <p:cNvPr id="14" name="TextBox 13"/>
          <p:cNvSpPr txBox="1"/>
          <p:nvPr/>
        </p:nvSpPr>
        <p:spPr>
          <a:xfrm>
            <a:off x="4793304" y="0"/>
            <a:ext cx="2605393" cy="1015663"/>
          </a:xfrm>
          <a:prstGeom prst="rect">
            <a:avLst/>
          </a:prstGeom>
          <a:noFill/>
        </p:spPr>
        <p:txBody>
          <a:bodyPr wrap="none" rtlCol="0">
            <a:spAutoFit/>
          </a:bodyPr>
          <a:lstStyle/>
          <a:p>
            <a:r>
              <a:rPr lang="en-GB" sz="6000" b="1" u="sng"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Plenary</a:t>
            </a:r>
            <a:endParaRPr lang="en-GB" sz="6000" b="1" u="sng" dirty="0">
              <a:solidFill>
                <a:srgbClr val="FF0000"/>
              </a:solidFill>
            </a:endParaRPr>
          </a:p>
        </p:txBody>
      </p:sp>
      <p:sp>
        <p:nvSpPr>
          <p:cNvPr id="2" name="TextBox 1">
            <a:extLst>
              <a:ext uri="{FF2B5EF4-FFF2-40B4-BE49-F238E27FC236}">
                <a16:creationId xmlns:a16="http://schemas.microsoft.com/office/drawing/2014/main" id="{9639AF20-A77D-3B42-8EB3-32DBD39AFD30}"/>
              </a:ext>
            </a:extLst>
          </p:cNvPr>
          <p:cNvSpPr txBox="1"/>
          <p:nvPr/>
        </p:nvSpPr>
        <p:spPr>
          <a:xfrm>
            <a:off x="832784" y="4175415"/>
            <a:ext cx="10840754" cy="1200329"/>
          </a:xfrm>
          <a:prstGeom prst="rect">
            <a:avLst/>
          </a:prstGeom>
          <a:noFill/>
        </p:spPr>
        <p:txBody>
          <a:bodyPr wrap="square" rtlCol="0">
            <a:spAutoFit/>
          </a:bodyPr>
          <a:lstStyle/>
          <a:p>
            <a:pPr algn="ctr"/>
            <a:r>
              <a:rPr lang="en-US" sz="2400" dirty="0">
                <a:latin typeface="+mj-lt"/>
              </a:rPr>
              <a:t>#</a:t>
            </a:r>
            <a:r>
              <a:rPr lang="en-US" sz="2400" dirty="0" err="1">
                <a:latin typeface="+mj-lt"/>
              </a:rPr>
              <a:t>HomeAction</a:t>
            </a:r>
            <a:r>
              <a:rPr lang="en-US" sz="2400" dirty="0">
                <a:latin typeface="+mj-lt"/>
              </a:rPr>
              <a:t> </a:t>
            </a:r>
          </a:p>
          <a:p>
            <a:pPr algn="ctr"/>
            <a:r>
              <a:rPr lang="en-US" sz="2400" dirty="0">
                <a:latin typeface="+mj-lt"/>
              </a:rPr>
              <a:t>Discuss with your family how they feel when they are scared. Who do they go to when they feel scared.</a:t>
            </a:r>
          </a:p>
        </p:txBody>
      </p:sp>
      <p:pic>
        <p:nvPicPr>
          <p:cNvPr id="7" name="Picture 6">
            <a:extLst>
              <a:ext uri="{FF2B5EF4-FFF2-40B4-BE49-F238E27FC236}">
                <a16:creationId xmlns:a16="http://schemas.microsoft.com/office/drawing/2014/main" id="{88B36E14-B3FA-4B48-814B-534380B06C1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93687" y="339294"/>
            <a:ext cx="3288309" cy="2981161"/>
          </a:xfrm>
          <a:prstGeom prst="rect">
            <a:avLst/>
          </a:prstGeom>
        </p:spPr>
      </p:pic>
    </p:spTree>
    <p:extLst>
      <p:ext uri="{BB962C8B-B14F-4D97-AF65-F5344CB8AC3E}">
        <p14:creationId xmlns:p14="http://schemas.microsoft.com/office/powerpoint/2010/main" val="355618269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39E9BA5-0214-4C42-90CF-B6C4A71BA98C}"/>
              </a:ext>
            </a:extLst>
          </p:cNvPr>
          <p:cNvPicPr>
            <a:picLocks noChangeAspect="1"/>
          </p:cNvPicPr>
          <p:nvPr/>
        </p:nvPicPr>
        <p:blipFill rotWithShape="1">
          <a:blip r:embed="rId2">
            <a:extLst>
              <a:ext uri="{28A0092B-C50C-407E-A947-70E740481C1C}">
                <a14:useLocalDpi xmlns:a14="http://schemas.microsoft.com/office/drawing/2010/main" val="0"/>
              </a:ext>
            </a:extLst>
          </a:blip>
          <a:srcRect l="11681" t="8937" r="14084" b="6705"/>
          <a:stretch/>
        </p:blipFill>
        <p:spPr>
          <a:xfrm>
            <a:off x="1358606" y="1351542"/>
            <a:ext cx="4127995" cy="3752723"/>
          </a:xfrm>
          <a:prstGeom prst="rect">
            <a:avLst/>
          </a:prstGeom>
        </p:spPr>
      </p:pic>
      <p:sp>
        <p:nvSpPr>
          <p:cNvPr id="6" name="Rectangle 5">
            <a:extLst>
              <a:ext uri="{FF2B5EF4-FFF2-40B4-BE49-F238E27FC236}">
                <a16:creationId xmlns:a16="http://schemas.microsoft.com/office/drawing/2014/main" id="{C2B1C80F-8AD6-2D4C-8D28-674300587919}"/>
              </a:ext>
            </a:extLst>
          </p:cNvPr>
          <p:cNvSpPr/>
          <p:nvPr/>
        </p:nvSpPr>
        <p:spPr>
          <a:xfrm>
            <a:off x="6094428" y="1519744"/>
            <a:ext cx="5398326" cy="3416320"/>
          </a:xfrm>
          <a:prstGeom prst="rect">
            <a:avLst/>
          </a:prstGeom>
        </p:spPr>
        <p:txBody>
          <a:bodyPr wrap="square">
            <a:spAutoFit/>
          </a:bodyPr>
          <a:lstStyle/>
          <a:p>
            <a:r>
              <a:rPr lang="en-AU" b="1" dirty="0"/>
              <a:t>All rights reserved.</a:t>
            </a:r>
          </a:p>
          <a:p>
            <a:endParaRPr lang="en-AU" b="1" dirty="0"/>
          </a:p>
          <a:p>
            <a:r>
              <a:rPr lang="en-AU" dirty="0"/>
              <a:t>These resources are for the use of </a:t>
            </a:r>
            <a:r>
              <a:rPr lang="en-AU" b="1" i="1" dirty="0"/>
              <a:t>current subscribers only</a:t>
            </a:r>
            <a:r>
              <a:rPr lang="en-AU" b="1" dirty="0"/>
              <a:t> </a:t>
            </a:r>
            <a:r>
              <a:rPr lang="en-AU" dirty="0"/>
              <a:t>and may be used within your own classroom or learning setting. </a:t>
            </a:r>
          </a:p>
          <a:p>
            <a:endParaRPr lang="en-AU" dirty="0"/>
          </a:p>
          <a:p>
            <a:r>
              <a:rPr lang="en-AU" dirty="0"/>
              <a:t>Please </a:t>
            </a:r>
            <a:r>
              <a:rPr lang="en-AU" b="1" dirty="0"/>
              <a:t>do not share, upload, copy, or redistribute</a:t>
            </a:r>
            <a:r>
              <a:rPr lang="en-AU" dirty="0"/>
              <a:t> them in any form. If others would like access, please direct them to our website to subscribe.</a:t>
            </a:r>
          </a:p>
          <a:p>
            <a:br>
              <a:rPr lang="en-AU" dirty="0"/>
            </a:br>
            <a:r>
              <a:rPr lang="en-AU" dirty="0"/>
              <a:t>Thank you for supporting our work and helping us continue creating new resources! 🐝💛🌱</a:t>
            </a:r>
          </a:p>
        </p:txBody>
      </p:sp>
    </p:spTree>
    <p:extLst>
      <p:ext uri="{BB962C8B-B14F-4D97-AF65-F5344CB8AC3E}">
        <p14:creationId xmlns:p14="http://schemas.microsoft.com/office/powerpoint/2010/main" val="27338155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Lesson 2</a:t>
            </a:r>
          </a:p>
        </p:txBody>
      </p:sp>
      <p:sp>
        <p:nvSpPr>
          <p:cNvPr id="5" name="TextBox 4"/>
          <p:cNvSpPr txBox="1"/>
          <p:nvPr/>
        </p:nvSpPr>
        <p:spPr>
          <a:xfrm>
            <a:off x="1097279" y="2229118"/>
            <a:ext cx="6810587" cy="3046988"/>
          </a:xfrm>
          <a:prstGeom prst="rect">
            <a:avLst/>
          </a:prstGeom>
          <a:noFill/>
        </p:spPr>
        <p:txBody>
          <a:bodyPr wrap="square" rtlCol="0">
            <a:spAutoFit/>
          </a:bodyPr>
          <a:lstStyle/>
          <a:p>
            <a:r>
              <a:rPr lang="en-AU" sz="2400" b="1" u="sng" dirty="0"/>
              <a:t>Learning Objective</a:t>
            </a:r>
            <a:r>
              <a:rPr lang="en-AU" sz="2400" b="1" dirty="0"/>
              <a:t>: </a:t>
            </a:r>
            <a:r>
              <a:rPr lang="en-AU" sz="2400" b="1" i="1" dirty="0"/>
              <a:t>To understand how we may feel and what to do when we are scared</a:t>
            </a:r>
          </a:p>
          <a:p>
            <a:pPr marL="342900" indent="-342900">
              <a:buFont typeface="Arial" panose="020B0604020202020204" pitchFamily="34" charset="0"/>
              <a:buChar char="•"/>
            </a:pPr>
            <a:r>
              <a:rPr lang="en-AU" sz="2400" dirty="0"/>
              <a:t>I am aware of the different emotions we can feel</a:t>
            </a:r>
          </a:p>
          <a:p>
            <a:pPr marL="342900" indent="-342900">
              <a:buFont typeface="Arial" panose="020B0604020202020204" pitchFamily="34" charset="0"/>
              <a:buChar char="•"/>
            </a:pPr>
            <a:r>
              <a:rPr lang="en-AU" sz="2400" dirty="0"/>
              <a:t>I am aware how the body changes when we feel scared</a:t>
            </a:r>
          </a:p>
          <a:p>
            <a:pPr marL="342900" indent="-342900">
              <a:buFont typeface="Arial" panose="020B0604020202020204" pitchFamily="34" charset="0"/>
              <a:buChar char="•"/>
            </a:pPr>
            <a:r>
              <a:rPr lang="en-AU" sz="2400" dirty="0"/>
              <a:t>I know who I can go to when I feel scared</a:t>
            </a:r>
          </a:p>
          <a:p>
            <a:pPr marL="342900" indent="-342900">
              <a:buFont typeface="Arial" panose="020B0604020202020204" pitchFamily="34" charset="0"/>
              <a:buChar char="•"/>
            </a:pPr>
            <a:endParaRPr lang="en-AU" sz="2400" dirty="0"/>
          </a:p>
          <a:p>
            <a:pPr marL="342900" indent="-342900">
              <a:buFont typeface="Arial" panose="020B0604020202020204" pitchFamily="34" charset="0"/>
              <a:buChar char="•"/>
            </a:pPr>
            <a:endParaRPr lang="en-AU" sz="2400" dirty="0"/>
          </a:p>
        </p:txBody>
      </p:sp>
      <p:pic>
        <p:nvPicPr>
          <p:cNvPr id="4" name="Picture 3">
            <a:extLst>
              <a:ext uri="{FF2B5EF4-FFF2-40B4-BE49-F238E27FC236}">
                <a16:creationId xmlns:a16="http://schemas.microsoft.com/office/drawing/2014/main" id="{915E31BC-8A06-0A4E-A6A6-6D4E0B49715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85321" y="835781"/>
            <a:ext cx="2806366" cy="2544233"/>
          </a:xfrm>
          <a:prstGeom prst="rect">
            <a:avLst/>
          </a:prstGeom>
        </p:spPr>
      </p:pic>
    </p:spTree>
    <p:extLst>
      <p:ext uri="{BB962C8B-B14F-4D97-AF65-F5344CB8AC3E}">
        <p14:creationId xmlns:p14="http://schemas.microsoft.com/office/powerpoint/2010/main" val="81501276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EF57F77-08A1-DE46-A08B-DF308E59E54C}"/>
              </a:ext>
            </a:extLst>
          </p:cNvPr>
          <p:cNvSpPr txBox="1"/>
          <p:nvPr/>
        </p:nvSpPr>
        <p:spPr>
          <a:xfrm>
            <a:off x="270161" y="1089518"/>
            <a:ext cx="6299972" cy="2062103"/>
          </a:xfrm>
          <a:prstGeom prst="rect">
            <a:avLst/>
          </a:prstGeom>
          <a:noFill/>
          <a:ln w="19050">
            <a:noFill/>
          </a:ln>
        </p:spPr>
        <p:txBody>
          <a:bodyPr wrap="square" rtlCol="0">
            <a:spAutoFit/>
          </a:bodyPr>
          <a:lstStyle/>
          <a:p>
            <a:r>
              <a:rPr lang="en-GB" sz="2800" b="1" dirty="0">
                <a:solidFill>
                  <a:prstClr val="black"/>
                </a:solidFill>
                <a:latin typeface="+mj-lt"/>
              </a:rPr>
              <a:t>Task:</a:t>
            </a:r>
          </a:p>
          <a:p>
            <a:r>
              <a:rPr lang="en-GB" sz="2000" dirty="0">
                <a:solidFill>
                  <a:prstClr val="black"/>
                </a:solidFill>
                <a:latin typeface="+mj-lt"/>
              </a:rPr>
              <a:t>Using the emotion cards provided (please print). One person comes up to the front of class and acts out an emotion. The rest of the class need to try and guess what that emotion might be based on the facial expressions and body language. </a:t>
            </a:r>
          </a:p>
        </p:txBody>
      </p:sp>
      <p:sp>
        <p:nvSpPr>
          <p:cNvPr id="8" name="TextBox 7">
            <a:extLst>
              <a:ext uri="{FF2B5EF4-FFF2-40B4-BE49-F238E27FC236}">
                <a16:creationId xmlns:a16="http://schemas.microsoft.com/office/drawing/2014/main" id="{A2DD6821-C63E-9C4B-92FC-5941DFA7223E}"/>
              </a:ext>
            </a:extLst>
          </p:cNvPr>
          <p:cNvSpPr txBox="1"/>
          <p:nvPr/>
        </p:nvSpPr>
        <p:spPr>
          <a:xfrm>
            <a:off x="270160" y="150731"/>
            <a:ext cx="7453253" cy="646331"/>
          </a:xfrm>
          <a:prstGeom prst="rect">
            <a:avLst/>
          </a:prstGeom>
          <a:noFill/>
          <a:ln w="19050">
            <a:noFill/>
          </a:ln>
        </p:spPr>
        <p:txBody>
          <a:bodyPr wrap="square" rtlCol="0">
            <a:spAutoFit/>
          </a:bodyPr>
          <a:lstStyle/>
          <a:p>
            <a:r>
              <a:rPr lang="en-GB" sz="3600" b="1" dirty="0">
                <a:solidFill>
                  <a:prstClr val="black"/>
                </a:solidFill>
                <a:latin typeface="+mj-lt"/>
              </a:rPr>
              <a:t>Let’s play our fun emotion game again!</a:t>
            </a:r>
            <a:endParaRPr lang="en-GB" sz="3600" b="1" dirty="0">
              <a:solidFill>
                <a:prstClr val="black"/>
              </a:solidFill>
            </a:endParaRPr>
          </a:p>
        </p:txBody>
      </p:sp>
      <p:pic>
        <p:nvPicPr>
          <p:cNvPr id="11" name="Picture 10">
            <a:extLst>
              <a:ext uri="{FF2B5EF4-FFF2-40B4-BE49-F238E27FC236}">
                <a16:creationId xmlns:a16="http://schemas.microsoft.com/office/drawing/2014/main" id="{A5D44CAC-D9F0-F34D-9DE1-359AF636311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78635" y="4313767"/>
            <a:ext cx="2806366" cy="2544233"/>
          </a:xfrm>
          <a:prstGeom prst="rect">
            <a:avLst/>
          </a:prstGeom>
        </p:spPr>
      </p:pic>
      <p:pic>
        <p:nvPicPr>
          <p:cNvPr id="13" name="Picture 12">
            <a:extLst>
              <a:ext uri="{FF2B5EF4-FFF2-40B4-BE49-F238E27FC236}">
                <a16:creationId xmlns:a16="http://schemas.microsoft.com/office/drawing/2014/main" id="{DA086D4E-AA0A-184B-A2FA-90BB89F56BF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473748" y="3746884"/>
            <a:ext cx="2946399" cy="2646947"/>
          </a:xfrm>
          <a:prstGeom prst="rect">
            <a:avLst/>
          </a:prstGeom>
        </p:spPr>
      </p:pic>
      <p:pic>
        <p:nvPicPr>
          <p:cNvPr id="3" name="Picture 2">
            <a:extLst>
              <a:ext uri="{FF2B5EF4-FFF2-40B4-BE49-F238E27FC236}">
                <a16:creationId xmlns:a16="http://schemas.microsoft.com/office/drawing/2014/main" id="{D589E2EA-656A-6047-93C6-A3A69EA9431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61417" y="333528"/>
            <a:ext cx="3982846" cy="568172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06477949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A2DD6821-C63E-9C4B-92FC-5941DFA7223E}"/>
              </a:ext>
            </a:extLst>
          </p:cNvPr>
          <p:cNvSpPr txBox="1"/>
          <p:nvPr/>
        </p:nvSpPr>
        <p:spPr>
          <a:xfrm>
            <a:off x="321733" y="195353"/>
            <a:ext cx="5672667" cy="1077218"/>
          </a:xfrm>
          <a:prstGeom prst="rect">
            <a:avLst/>
          </a:prstGeom>
          <a:noFill/>
          <a:ln w="19050">
            <a:noFill/>
          </a:ln>
        </p:spPr>
        <p:txBody>
          <a:bodyPr wrap="square" rtlCol="0">
            <a:spAutoFit/>
          </a:bodyPr>
          <a:lstStyle/>
          <a:p>
            <a:r>
              <a:rPr lang="en-GB" sz="3200" b="1" dirty="0">
                <a:solidFill>
                  <a:prstClr val="black"/>
                </a:solidFill>
                <a:latin typeface="+mj-lt"/>
              </a:rPr>
              <a:t>How are these people feeling? How can you tell?</a:t>
            </a:r>
            <a:endParaRPr lang="en-GB" sz="3200" b="1" dirty="0">
              <a:solidFill>
                <a:prstClr val="black"/>
              </a:solidFill>
            </a:endParaRPr>
          </a:p>
        </p:txBody>
      </p:sp>
      <p:pic>
        <p:nvPicPr>
          <p:cNvPr id="14" name="Picture 13">
            <a:extLst>
              <a:ext uri="{FF2B5EF4-FFF2-40B4-BE49-F238E27FC236}">
                <a16:creationId xmlns:a16="http://schemas.microsoft.com/office/drawing/2014/main" id="{A6FC3C43-C89B-074E-9F5D-A1990C516914}"/>
              </a:ext>
            </a:extLst>
          </p:cNvPr>
          <p:cNvPicPr>
            <a:picLocks noChangeAspect="1"/>
          </p:cNvPicPr>
          <p:nvPr/>
        </p:nvPicPr>
        <p:blipFill rotWithShape="1">
          <a:blip r:embed="rId3"/>
          <a:srcRect l="48816" t="8642" r="16419" b="62222"/>
          <a:stretch/>
        </p:blipFill>
        <p:spPr>
          <a:xfrm>
            <a:off x="4650521" y="1656093"/>
            <a:ext cx="2980267" cy="1998133"/>
          </a:xfrm>
          <a:prstGeom prst="rect">
            <a:avLst/>
          </a:prstGeom>
        </p:spPr>
      </p:pic>
      <p:sp>
        <p:nvSpPr>
          <p:cNvPr id="16" name="TextBox 15">
            <a:extLst>
              <a:ext uri="{FF2B5EF4-FFF2-40B4-BE49-F238E27FC236}">
                <a16:creationId xmlns:a16="http://schemas.microsoft.com/office/drawing/2014/main" id="{4E48F12B-9BEB-274A-825A-0D4D2A601CF6}"/>
              </a:ext>
            </a:extLst>
          </p:cNvPr>
          <p:cNvSpPr txBox="1"/>
          <p:nvPr/>
        </p:nvSpPr>
        <p:spPr>
          <a:xfrm>
            <a:off x="321733" y="4717572"/>
            <a:ext cx="11672577" cy="1569660"/>
          </a:xfrm>
          <a:prstGeom prst="rect">
            <a:avLst/>
          </a:prstGeom>
          <a:noFill/>
          <a:ln w="19050">
            <a:noFill/>
          </a:ln>
        </p:spPr>
        <p:txBody>
          <a:bodyPr wrap="square" rtlCol="0">
            <a:spAutoFit/>
          </a:bodyPr>
          <a:lstStyle/>
          <a:p>
            <a:pPr algn="ctr"/>
            <a:r>
              <a:rPr lang="en-AU" sz="2400" dirty="0">
                <a:solidFill>
                  <a:prstClr val="black"/>
                </a:solidFill>
                <a:latin typeface="+mj-lt"/>
              </a:rPr>
              <a:t>You can tell when people are scared based on their facial expressions. You may also hear that someone is scared or tell by their actions. </a:t>
            </a:r>
          </a:p>
          <a:p>
            <a:pPr algn="ctr"/>
            <a:r>
              <a:rPr lang="en-AU" sz="2400" dirty="0">
                <a:solidFill>
                  <a:prstClr val="black"/>
                </a:solidFill>
                <a:latin typeface="+mj-lt"/>
              </a:rPr>
              <a:t>It is important to recognise when someone is scared but also it is important to recognise when you feel scared. </a:t>
            </a:r>
            <a:endParaRPr lang="en-AU" sz="3600" dirty="0">
              <a:solidFill>
                <a:prstClr val="black"/>
              </a:solidFill>
              <a:latin typeface="+mj-lt"/>
            </a:endParaRPr>
          </a:p>
        </p:txBody>
      </p:sp>
      <p:sp>
        <p:nvSpPr>
          <p:cNvPr id="19" name="TextBox 18">
            <a:extLst>
              <a:ext uri="{FF2B5EF4-FFF2-40B4-BE49-F238E27FC236}">
                <a16:creationId xmlns:a16="http://schemas.microsoft.com/office/drawing/2014/main" id="{C69F6126-C0B6-334E-9BD9-01C000ED3950}"/>
              </a:ext>
            </a:extLst>
          </p:cNvPr>
          <p:cNvSpPr txBox="1"/>
          <p:nvPr/>
        </p:nvSpPr>
        <p:spPr>
          <a:xfrm>
            <a:off x="5464542" y="3933479"/>
            <a:ext cx="1638387" cy="707886"/>
          </a:xfrm>
          <a:prstGeom prst="rect">
            <a:avLst/>
          </a:prstGeom>
          <a:noFill/>
          <a:ln w="19050">
            <a:noFill/>
          </a:ln>
        </p:spPr>
        <p:txBody>
          <a:bodyPr wrap="square" rtlCol="0">
            <a:spAutoFit/>
          </a:bodyPr>
          <a:lstStyle/>
          <a:p>
            <a:pPr algn="ctr"/>
            <a:r>
              <a:rPr lang="en-GB" sz="4000" b="1" dirty="0">
                <a:solidFill>
                  <a:prstClr val="black"/>
                </a:solidFill>
                <a:latin typeface="+mj-lt"/>
              </a:rPr>
              <a:t>Scared</a:t>
            </a:r>
            <a:endParaRPr lang="en-GB" sz="4000" b="1" dirty="0">
              <a:solidFill>
                <a:prstClr val="black"/>
              </a:solidFill>
            </a:endParaRPr>
          </a:p>
        </p:txBody>
      </p:sp>
      <p:pic>
        <p:nvPicPr>
          <p:cNvPr id="2" name="Picture 1">
            <a:extLst>
              <a:ext uri="{FF2B5EF4-FFF2-40B4-BE49-F238E27FC236}">
                <a16:creationId xmlns:a16="http://schemas.microsoft.com/office/drawing/2014/main" id="{3B32EFF7-72E8-644A-9B31-FCD6B4E909E3}"/>
              </a:ext>
            </a:extLst>
          </p:cNvPr>
          <p:cNvPicPr>
            <a:picLocks noChangeAspect="1"/>
          </p:cNvPicPr>
          <p:nvPr/>
        </p:nvPicPr>
        <p:blipFill rotWithShape="1">
          <a:blip r:embed="rId4"/>
          <a:srcRect l="61746" t="65926" r="1407" b="1728"/>
          <a:stretch/>
        </p:blipFill>
        <p:spPr>
          <a:xfrm>
            <a:off x="8660795" y="1546025"/>
            <a:ext cx="3158671" cy="2218267"/>
          </a:xfrm>
          <a:prstGeom prst="rect">
            <a:avLst/>
          </a:prstGeom>
        </p:spPr>
      </p:pic>
      <p:pic>
        <p:nvPicPr>
          <p:cNvPr id="3" name="Picture 2">
            <a:extLst>
              <a:ext uri="{FF2B5EF4-FFF2-40B4-BE49-F238E27FC236}">
                <a16:creationId xmlns:a16="http://schemas.microsoft.com/office/drawing/2014/main" id="{A2F984A6-CF19-A942-A2AA-9EFAD71F8CB9}"/>
              </a:ext>
            </a:extLst>
          </p:cNvPr>
          <p:cNvPicPr>
            <a:picLocks noChangeAspect="1"/>
          </p:cNvPicPr>
          <p:nvPr/>
        </p:nvPicPr>
        <p:blipFill rotWithShape="1">
          <a:blip r:embed="rId4"/>
          <a:srcRect l="3580" t="4691" r="59679" b="63210"/>
          <a:stretch/>
        </p:blipFill>
        <p:spPr>
          <a:xfrm>
            <a:off x="470914" y="1562958"/>
            <a:ext cx="3149600" cy="2201334"/>
          </a:xfrm>
          <a:prstGeom prst="rect">
            <a:avLst/>
          </a:prstGeom>
        </p:spPr>
      </p:pic>
    </p:spTree>
    <p:extLst>
      <p:ext uri="{BB962C8B-B14F-4D97-AF65-F5344CB8AC3E}">
        <p14:creationId xmlns:p14="http://schemas.microsoft.com/office/powerpoint/2010/main" val="97628015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par>
                                <p:cTn id="9" presetID="9" presetClass="entr" presetSubtype="0"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dissolve">
                                      <p:cBhvr>
                                        <p:cTn id="1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EF57F77-08A1-DE46-A08B-DF308E59E54C}"/>
              </a:ext>
            </a:extLst>
          </p:cNvPr>
          <p:cNvSpPr txBox="1"/>
          <p:nvPr/>
        </p:nvSpPr>
        <p:spPr>
          <a:xfrm>
            <a:off x="270161" y="1071140"/>
            <a:ext cx="5366551" cy="1200329"/>
          </a:xfrm>
          <a:prstGeom prst="rect">
            <a:avLst/>
          </a:prstGeom>
          <a:noFill/>
          <a:ln w="19050">
            <a:noFill/>
          </a:ln>
        </p:spPr>
        <p:txBody>
          <a:bodyPr wrap="square" rtlCol="0">
            <a:spAutoFit/>
          </a:bodyPr>
          <a:lstStyle/>
          <a:p>
            <a:r>
              <a:rPr lang="en-AU" sz="2400" b="1" i="1" dirty="0">
                <a:solidFill>
                  <a:prstClr val="black"/>
                </a:solidFill>
                <a:latin typeface="+mj-lt"/>
              </a:rPr>
              <a:t>Have you ever felt scared? How did you feel when you were scared? Were there any changes to your body?</a:t>
            </a:r>
            <a:endParaRPr lang="en-AU" sz="3200" b="1" i="1" dirty="0">
              <a:solidFill>
                <a:prstClr val="black"/>
              </a:solidFill>
              <a:latin typeface="+mj-lt"/>
            </a:endParaRPr>
          </a:p>
        </p:txBody>
      </p:sp>
      <p:sp>
        <p:nvSpPr>
          <p:cNvPr id="8" name="TextBox 7">
            <a:extLst>
              <a:ext uri="{FF2B5EF4-FFF2-40B4-BE49-F238E27FC236}">
                <a16:creationId xmlns:a16="http://schemas.microsoft.com/office/drawing/2014/main" id="{A2DD6821-C63E-9C4B-92FC-5941DFA7223E}"/>
              </a:ext>
            </a:extLst>
          </p:cNvPr>
          <p:cNvSpPr txBox="1"/>
          <p:nvPr/>
        </p:nvSpPr>
        <p:spPr>
          <a:xfrm>
            <a:off x="270161" y="212943"/>
            <a:ext cx="4979172" cy="707886"/>
          </a:xfrm>
          <a:prstGeom prst="rect">
            <a:avLst/>
          </a:prstGeom>
          <a:noFill/>
          <a:ln w="19050">
            <a:noFill/>
          </a:ln>
        </p:spPr>
        <p:txBody>
          <a:bodyPr wrap="square" rtlCol="0">
            <a:spAutoFit/>
          </a:bodyPr>
          <a:lstStyle/>
          <a:p>
            <a:r>
              <a:rPr lang="en-GB" sz="4000" b="1" dirty="0">
                <a:solidFill>
                  <a:prstClr val="black"/>
                </a:solidFill>
                <a:latin typeface="+mj-lt"/>
              </a:rPr>
              <a:t>Feeling Scared</a:t>
            </a:r>
            <a:endParaRPr lang="en-GB" sz="4000" b="1" dirty="0">
              <a:solidFill>
                <a:prstClr val="black"/>
              </a:solidFill>
            </a:endParaRPr>
          </a:p>
        </p:txBody>
      </p:sp>
      <p:pic>
        <p:nvPicPr>
          <p:cNvPr id="11" name="Picture 10">
            <a:extLst>
              <a:ext uri="{FF2B5EF4-FFF2-40B4-BE49-F238E27FC236}">
                <a16:creationId xmlns:a16="http://schemas.microsoft.com/office/drawing/2014/main" id="{A5D44CAC-D9F0-F34D-9DE1-359AF636311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03002" y="1402915"/>
            <a:ext cx="4237460" cy="3841655"/>
          </a:xfrm>
          <a:prstGeom prst="rect">
            <a:avLst/>
          </a:prstGeom>
        </p:spPr>
      </p:pic>
      <p:sp>
        <p:nvSpPr>
          <p:cNvPr id="5" name="TextBox 4">
            <a:extLst>
              <a:ext uri="{FF2B5EF4-FFF2-40B4-BE49-F238E27FC236}">
                <a16:creationId xmlns:a16="http://schemas.microsoft.com/office/drawing/2014/main" id="{D1F4F5D3-65F8-AC4E-9605-0B374D39E799}"/>
              </a:ext>
            </a:extLst>
          </p:cNvPr>
          <p:cNvSpPr txBox="1"/>
          <p:nvPr/>
        </p:nvSpPr>
        <p:spPr>
          <a:xfrm>
            <a:off x="270161" y="2883006"/>
            <a:ext cx="5366551" cy="2308324"/>
          </a:xfrm>
          <a:prstGeom prst="rect">
            <a:avLst/>
          </a:prstGeom>
          <a:noFill/>
          <a:ln w="19050">
            <a:noFill/>
          </a:ln>
        </p:spPr>
        <p:txBody>
          <a:bodyPr wrap="square" rtlCol="0">
            <a:spAutoFit/>
          </a:bodyPr>
          <a:lstStyle/>
          <a:p>
            <a:r>
              <a:rPr lang="en-AU" sz="2400" dirty="0">
                <a:solidFill>
                  <a:prstClr val="black"/>
                </a:solidFill>
                <a:latin typeface="+mj-lt"/>
              </a:rPr>
              <a:t>When we are scared our bodies can react in different ways. </a:t>
            </a:r>
            <a:r>
              <a:rPr lang="en-AU" sz="2400" b="1" i="1" dirty="0">
                <a:solidFill>
                  <a:prstClr val="black"/>
                </a:solidFill>
                <a:latin typeface="+mj-lt"/>
              </a:rPr>
              <a:t>We can get </a:t>
            </a:r>
            <a:r>
              <a:rPr lang="en-AU" sz="2400" b="1" i="1" u="sng" dirty="0">
                <a:solidFill>
                  <a:prstClr val="black"/>
                </a:solidFill>
                <a:latin typeface="+mj-lt"/>
              </a:rPr>
              <a:t>Early Warning Signs</a:t>
            </a:r>
            <a:r>
              <a:rPr lang="en-AU" sz="2400" b="1" i="1" dirty="0">
                <a:solidFill>
                  <a:prstClr val="black"/>
                </a:solidFill>
                <a:latin typeface="+mj-lt"/>
              </a:rPr>
              <a:t>. </a:t>
            </a:r>
            <a:r>
              <a:rPr lang="en-AU" sz="2400" dirty="0">
                <a:solidFill>
                  <a:prstClr val="black"/>
                </a:solidFill>
                <a:latin typeface="+mj-lt"/>
              </a:rPr>
              <a:t>Check out the next page to see some examples of how our bodies can react when we’re scared. </a:t>
            </a:r>
          </a:p>
          <a:p>
            <a:endParaRPr lang="en-AU" sz="2400" b="1" i="1" dirty="0">
              <a:solidFill>
                <a:prstClr val="black"/>
              </a:solidFill>
              <a:latin typeface="+mj-lt"/>
            </a:endParaRPr>
          </a:p>
        </p:txBody>
      </p:sp>
    </p:spTree>
    <p:extLst>
      <p:ext uri="{BB962C8B-B14F-4D97-AF65-F5344CB8AC3E}">
        <p14:creationId xmlns:p14="http://schemas.microsoft.com/office/powerpoint/2010/main" val="305697566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A2DD6821-C63E-9C4B-92FC-5941DFA7223E}"/>
              </a:ext>
            </a:extLst>
          </p:cNvPr>
          <p:cNvSpPr txBox="1"/>
          <p:nvPr/>
        </p:nvSpPr>
        <p:spPr>
          <a:xfrm>
            <a:off x="732912" y="1556289"/>
            <a:ext cx="2234348" cy="830997"/>
          </a:xfrm>
          <a:prstGeom prst="rect">
            <a:avLst/>
          </a:prstGeom>
          <a:noFill/>
          <a:ln w="19050">
            <a:noFill/>
          </a:ln>
        </p:spPr>
        <p:txBody>
          <a:bodyPr wrap="square" rtlCol="0">
            <a:spAutoFit/>
          </a:bodyPr>
          <a:lstStyle/>
          <a:p>
            <a:pPr algn="ctr"/>
            <a:r>
              <a:rPr lang="en-GB" sz="2400" b="1" dirty="0">
                <a:solidFill>
                  <a:prstClr val="black"/>
                </a:solidFill>
                <a:latin typeface="+mj-lt"/>
              </a:rPr>
              <a:t>Sick feeling in the stomach</a:t>
            </a:r>
            <a:endParaRPr lang="en-GB" sz="2400" b="1" dirty="0">
              <a:solidFill>
                <a:prstClr val="black"/>
              </a:solidFill>
            </a:endParaRPr>
          </a:p>
        </p:txBody>
      </p:sp>
      <p:pic>
        <p:nvPicPr>
          <p:cNvPr id="11" name="Picture 10">
            <a:extLst>
              <a:ext uri="{FF2B5EF4-FFF2-40B4-BE49-F238E27FC236}">
                <a16:creationId xmlns:a16="http://schemas.microsoft.com/office/drawing/2014/main" id="{A5D44CAC-D9F0-F34D-9DE1-359AF636311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59475" y="2404996"/>
            <a:ext cx="3056350" cy="2770868"/>
          </a:xfrm>
          <a:prstGeom prst="rect">
            <a:avLst/>
          </a:prstGeom>
        </p:spPr>
      </p:pic>
      <p:sp>
        <p:nvSpPr>
          <p:cNvPr id="5" name="TextBox 4">
            <a:extLst>
              <a:ext uri="{FF2B5EF4-FFF2-40B4-BE49-F238E27FC236}">
                <a16:creationId xmlns:a16="http://schemas.microsoft.com/office/drawing/2014/main" id="{DEF7ABEC-6673-5B4D-BB8A-B2881BD77877}"/>
              </a:ext>
            </a:extLst>
          </p:cNvPr>
          <p:cNvSpPr txBox="1"/>
          <p:nvPr/>
        </p:nvSpPr>
        <p:spPr>
          <a:xfrm>
            <a:off x="88534" y="4869099"/>
            <a:ext cx="3637960" cy="646331"/>
          </a:xfrm>
          <a:prstGeom prst="rect">
            <a:avLst/>
          </a:prstGeom>
          <a:noFill/>
          <a:ln w="19050">
            <a:noFill/>
          </a:ln>
        </p:spPr>
        <p:txBody>
          <a:bodyPr wrap="square" rtlCol="0">
            <a:spAutoFit/>
          </a:bodyPr>
          <a:lstStyle/>
          <a:p>
            <a:pPr algn="ctr"/>
            <a:r>
              <a:rPr lang="en-GB" sz="3600" b="1" dirty="0">
                <a:solidFill>
                  <a:prstClr val="black"/>
                </a:solidFill>
                <a:latin typeface="+mj-lt"/>
              </a:rPr>
              <a:t>Cry</a:t>
            </a:r>
            <a:endParaRPr lang="en-GB" sz="3600" b="1" dirty="0">
              <a:solidFill>
                <a:prstClr val="black"/>
              </a:solidFill>
            </a:endParaRPr>
          </a:p>
        </p:txBody>
      </p:sp>
      <p:sp>
        <p:nvSpPr>
          <p:cNvPr id="6" name="TextBox 5">
            <a:extLst>
              <a:ext uri="{FF2B5EF4-FFF2-40B4-BE49-F238E27FC236}">
                <a16:creationId xmlns:a16="http://schemas.microsoft.com/office/drawing/2014/main" id="{85A09573-E330-0743-92CE-4B0658804986}"/>
              </a:ext>
            </a:extLst>
          </p:cNvPr>
          <p:cNvSpPr txBox="1"/>
          <p:nvPr/>
        </p:nvSpPr>
        <p:spPr>
          <a:xfrm>
            <a:off x="4803114" y="5289027"/>
            <a:ext cx="2569072" cy="830997"/>
          </a:xfrm>
          <a:prstGeom prst="rect">
            <a:avLst/>
          </a:prstGeom>
          <a:noFill/>
          <a:ln w="19050">
            <a:noFill/>
          </a:ln>
        </p:spPr>
        <p:txBody>
          <a:bodyPr wrap="square" rtlCol="0">
            <a:spAutoFit/>
          </a:bodyPr>
          <a:lstStyle/>
          <a:p>
            <a:pPr algn="ctr"/>
            <a:r>
              <a:rPr lang="en-GB" sz="2400" b="1" dirty="0">
                <a:solidFill>
                  <a:prstClr val="black"/>
                </a:solidFill>
                <a:latin typeface="+mj-lt"/>
              </a:rPr>
              <a:t>Goosebumps on our skin</a:t>
            </a:r>
            <a:endParaRPr lang="en-GB" sz="2400" b="1" dirty="0">
              <a:solidFill>
                <a:prstClr val="black"/>
              </a:solidFill>
            </a:endParaRPr>
          </a:p>
        </p:txBody>
      </p:sp>
      <p:sp>
        <p:nvSpPr>
          <p:cNvPr id="7" name="TextBox 6">
            <a:extLst>
              <a:ext uri="{FF2B5EF4-FFF2-40B4-BE49-F238E27FC236}">
                <a16:creationId xmlns:a16="http://schemas.microsoft.com/office/drawing/2014/main" id="{54CBA74A-AE5B-B041-97BF-D7B9122877F5}"/>
              </a:ext>
            </a:extLst>
          </p:cNvPr>
          <p:cNvSpPr txBox="1"/>
          <p:nvPr/>
        </p:nvSpPr>
        <p:spPr>
          <a:xfrm>
            <a:off x="8079288" y="4114532"/>
            <a:ext cx="3637960" cy="646331"/>
          </a:xfrm>
          <a:prstGeom prst="rect">
            <a:avLst/>
          </a:prstGeom>
          <a:noFill/>
          <a:ln w="19050">
            <a:noFill/>
          </a:ln>
        </p:spPr>
        <p:txBody>
          <a:bodyPr wrap="square" rtlCol="0">
            <a:spAutoFit/>
          </a:bodyPr>
          <a:lstStyle/>
          <a:p>
            <a:pPr algn="ctr"/>
            <a:r>
              <a:rPr lang="en-GB" sz="3600" b="1" dirty="0">
                <a:solidFill>
                  <a:prstClr val="black"/>
                </a:solidFill>
                <a:latin typeface="+mj-lt"/>
              </a:rPr>
              <a:t>Sweaty</a:t>
            </a:r>
            <a:endParaRPr lang="en-GB" sz="3600" b="1" dirty="0">
              <a:solidFill>
                <a:prstClr val="black"/>
              </a:solidFill>
            </a:endParaRPr>
          </a:p>
        </p:txBody>
      </p:sp>
      <p:sp>
        <p:nvSpPr>
          <p:cNvPr id="9" name="TextBox 8">
            <a:extLst>
              <a:ext uri="{FF2B5EF4-FFF2-40B4-BE49-F238E27FC236}">
                <a16:creationId xmlns:a16="http://schemas.microsoft.com/office/drawing/2014/main" id="{BCB3C0E3-4D6C-3641-9E08-70A53AADE9E9}"/>
              </a:ext>
            </a:extLst>
          </p:cNvPr>
          <p:cNvSpPr txBox="1"/>
          <p:nvPr/>
        </p:nvSpPr>
        <p:spPr>
          <a:xfrm>
            <a:off x="7906630" y="1189630"/>
            <a:ext cx="3637960" cy="1200329"/>
          </a:xfrm>
          <a:prstGeom prst="rect">
            <a:avLst/>
          </a:prstGeom>
          <a:noFill/>
          <a:ln w="19050">
            <a:noFill/>
          </a:ln>
        </p:spPr>
        <p:txBody>
          <a:bodyPr wrap="square" rtlCol="0">
            <a:spAutoFit/>
          </a:bodyPr>
          <a:lstStyle/>
          <a:p>
            <a:pPr algn="ctr"/>
            <a:r>
              <a:rPr lang="en-GB" sz="3600" b="1" dirty="0">
                <a:solidFill>
                  <a:prstClr val="black"/>
                </a:solidFill>
                <a:latin typeface="+mj-lt"/>
              </a:rPr>
              <a:t>Our hearts beat faster</a:t>
            </a:r>
            <a:endParaRPr lang="en-GB" sz="3600" b="1" dirty="0">
              <a:solidFill>
                <a:prstClr val="black"/>
              </a:solidFill>
            </a:endParaRPr>
          </a:p>
        </p:txBody>
      </p:sp>
      <p:sp>
        <p:nvSpPr>
          <p:cNvPr id="10" name="TextBox 9">
            <a:extLst>
              <a:ext uri="{FF2B5EF4-FFF2-40B4-BE49-F238E27FC236}">
                <a16:creationId xmlns:a16="http://schemas.microsoft.com/office/drawing/2014/main" id="{007B36C4-9D6D-D043-9B1C-B330848970BE}"/>
              </a:ext>
            </a:extLst>
          </p:cNvPr>
          <p:cNvSpPr txBox="1"/>
          <p:nvPr/>
        </p:nvSpPr>
        <p:spPr>
          <a:xfrm>
            <a:off x="630710" y="3142647"/>
            <a:ext cx="3637960" cy="646331"/>
          </a:xfrm>
          <a:prstGeom prst="rect">
            <a:avLst/>
          </a:prstGeom>
          <a:noFill/>
          <a:ln w="19050">
            <a:noFill/>
          </a:ln>
        </p:spPr>
        <p:txBody>
          <a:bodyPr wrap="square" rtlCol="0">
            <a:spAutoFit/>
          </a:bodyPr>
          <a:lstStyle/>
          <a:p>
            <a:pPr algn="ctr"/>
            <a:r>
              <a:rPr lang="en-GB" sz="3600" b="1" dirty="0">
                <a:solidFill>
                  <a:prstClr val="black"/>
                </a:solidFill>
                <a:latin typeface="+mj-lt"/>
              </a:rPr>
              <a:t>Need the toilet</a:t>
            </a:r>
            <a:endParaRPr lang="en-GB" sz="3600" b="1" dirty="0">
              <a:solidFill>
                <a:prstClr val="black"/>
              </a:solidFill>
            </a:endParaRPr>
          </a:p>
        </p:txBody>
      </p:sp>
      <p:sp>
        <p:nvSpPr>
          <p:cNvPr id="12" name="TextBox 11">
            <a:extLst>
              <a:ext uri="{FF2B5EF4-FFF2-40B4-BE49-F238E27FC236}">
                <a16:creationId xmlns:a16="http://schemas.microsoft.com/office/drawing/2014/main" id="{F10BADF2-29EA-D147-BAC7-82D8527AF475}"/>
              </a:ext>
            </a:extLst>
          </p:cNvPr>
          <p:cNvSpPr txBox="1"/>
          <p:nvPr/>
        </p:nvSpPr>
        <p:spPr>
          <a:xfrm>
            <a:off x="1907514" y="43820"/>
            <a:ext cx="8360272" cy="707886"/>
          </a:xfrm>
          <a:prstGeom prst="rect">
            <a:avLst/>
          </a:prstGeom>
          <a:noFill/>
          <a:ln w="19050">
            <a:noFill/>
          </a:ln>
        </p:spPr>
        <p:txBody>
          <a:bodyPr wrap="square" rtlCol="0">
            <a:spAutoFit/>
          </a:bodyPr>
          <a:lstStyle/>
          <a:p>
            <a:pPr algn="ctr"/>
            <a:r>
              <a:rPr lang="en-GB" sz="4000" b="1" u="sng" dirty="0">
                <a:solidFill>
                  <a:prstClr val="black"/>
                </a:solidFill>
                <a:latin typeface="+mj-lt"/>
              </a:rPr>
              <a:t>How we can feel when we are scared:</a:t>
            </a:r>
            <a:endParaRPr lang="en-GB" sz="4000" b="1" u="sng" dirty="0">
              <a:solidFill>
                <a:prstClr val="black"/>
              </a:solidFill>
            </a:endParaRPr>
          </a:p>
        </p:txBody>
      </p:sp>
      <p:pic>
        <p:nvPicPr>
          <p:cNvPr id="3" name="Picture 2">
            <a:extLst>
              <a:ext uri="{FF2B5EF4-FFF2-40B4-BE49-F238E27FC236}">
                <a16:creationId xmlns:a16="http://schemas.microsoft.com/office/drawing/2014/main" id="{DF372411-45F9-8340-A921-12168697FD6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70886" y="1835961"/>
            <a:ext cx="723647" cy="723647"/>
          </a:xfrm>
          <a:prstGeom prst="rect">
            <a:avLst/>
          </a:prstGeom>
        </p:spPr>
      </p:pic>
      <p:pic>
        <p:nvPicPr>
          <p:cNvPr id="14" name="Picture 13">
            <a:extLst>
              <a:ext uri="{FF2B5EF4-FFF2-40B4-BE49-F238E27FC236}">
                <a16:creationId xmlns:a16="http://schemas.microsoft.com/office/drawing/2014/main" id="{CB5973DD-F91F-E542-8AA3-97148708E5B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10267786" y="4751793"/>
            <a:ext cx="910478" cy="763637"/>
          </a:xfrm>
          <a:prstGeom prst="rect">
            <a:avLst/>
          </a:prstGeom>
        </p:spPr>
      </p:pic>
      <p:pic>
        <p:nvPicPr>
          <p:cNvPr id="16" name="Picture 15">
            <a:extLst>
              <a:ext uri="{FF2B5EF4-FFF2-40B4-BE49-F238E27FC236}">
                <a16:creationId xmlns:a16="http://schemas.microsoft.com/office/drawing/2014/main" id="{F991E9AB-C152-164D-91BC-F81314DB383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449690" y="5192264"/>
            <a:ext cx="852319" cy="772707"/>
          </a:xfrm>
          <a:prstGeom prst="rect">
            <a:avLst/>
          </a:prstGeom>
        </p:spPr>
      </p:pic>
      <p:pic>
        <p:nvPicPr>
          <p:cNvPr id="17" name="Picture 16">
            <a:extLst>
              <a:ext uri="{FF2B5EF4-FFF2-40B4-BE49-F238E27FC236}">
                <a16:creationId xmlns:a16="http://schemas.microsoft.com/office/drawing/2014/main" id="{A2A6F9FA-21F5-2142-B355-F5B5BFAD61D0}"/>
              </a:ext>
            </a:extLst>
          </p:cNvPr>
          <p:cNvPicPr>
            <a:picLocks noChangeAspect="1"/>
          </p:cNvPicPr>
          <p:nvPr/>
        </p:nvPicPr>
        <p:blipFill rotWithShape="1">
          <a:blip r:embed="rId6"/>
          <a:srcRect l="7464" t="7407" r="70841" b="60730"/>
          <a:stretch/>
        </p:blipFill>
        <p:spPr>
          <a:xfrm>
            <a:off x="326529" y="3298947"/>
            <a:ext cx="608362" cy="714801"/>
          </a:xfrm>
          <a:prstGeom prst="rect">
            <a:avLst/>
          </a:prstGeom>
        </p:spPr>
      </p:pic>
      <p:pic>
        <p:nvPicPr>
          <p:cNvPr id="18" name="Picture 17">
            <a:extLst>
              <a:ext uri="{FF2B5EF4-FFF2-40B4-BE49-F238E27FC236}">
                <a16:creationId xmlns:a16="http://schemas.microsoft.com/office/drawing/2014/main" id="{B53EDA9D-EA31-694C-9E77-4A7C04435677}"/>
              </a:ext>
            </a:extLst>
          </p:cNvPr>
          <p:cNvPicPr>
            <a:picLocks noChangeAspect="1"/>
          </p:cNvPicPr>
          <p:nvPr/>
        </p:nvPicPr>
        <p:blipFill rotWithShape="1">
          <a:blip r:embed="rId6"/>
          <a:srcRect l="10494" t="49878" r="73330" b="16789"/>
          <a:stretch/>
        </p:blipFill>
        <p:spPr>
          <a:xfrm>
            <a:off x="2875849" y="1209064"/>
            <a:ext cx="878695" cy="1448566"/>
          </a:xfrm>
          <a:prstGeom prst="rect">
            <a:avLst/>
          </a:prstGeom>
        </p:spPr>
      </p:pic>
      <p:sp>
        <p:nvSpPr>
          <p:cNvPr id="19" name="Rectangle 18">
            <a:extLst>
              <a:ext uri="{FF2B5EF4-FFF2-40B4-BE49-F238E27FC236}">
                <a16:creationId xmlns:a16="http://schemas.microsoft.com/office/drawing/2014/main" id="{6E4FA2D3-8536-0643-8012-89D1903F47D5}"/>
              </a:ext>
            </a:extLst>
          </p:cNvPr>
          <p:cNvSpPr/>
          <p:nvPr/>
        </p:nvSpPr>
        <p:spPr>
          <a:xfrm>
            <a:off x="88534" y="6364718"/>
            <a:ext cx="5890267" cy="461665"/>
          </a:xfrm>
          <a:prstGeom prst="rect">
            <a:avLst/>
          </a:prstGeom>
        </p:spPr>
        <p:txBody>
          <a:bodyPr wrap="none">
            <a:spAutoFit/>
          </a:bodyPr>
          <a:lstStyle/>
          <a:p>
            <a:r>
              <a:rPr lang="en-AU" sz="2400" b="1" i="1" dirty="0">
                <a:solidFill>
                  <a:prstClr val="black"/>
                </a:solidFill>
              </a:rPr>
              <a:t>Have you experienced these changes before?</a:t>
            </a:r>
            <a:endParaRPr lang="en-AU" sz="3200" b="1" i="1" dirty="0">
              <a:solidFill>
                <a:prstClr val="black"/>
              </a:solidFill>
            </a:endParaRPr>
          </a:p>
        </p:txBody>
      </p:sp>
    </p:spTree>
    <p:extLst>
      <p:ext uri="{BB962C8B-B14F-4D97-AF65-F5344CB8AC3E}">
        <p14:creationId xmlns:p14="http://schemas.microsoft.com/office/powerpoint/2010/main" val="411977755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randombar(horizontal)">
                                      <p:cBhvr>
                                        <p:cTn id="7" dur="500"/>
                                        <p:tgtEl>
                                          <p:spTgt spid="18"/>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randombar(horizontal)">
                                      <p:cBhvr>
                                        <p:cTn id="10" dur="500"/>
                                        <p:tgtEl>
                                          <p:spTgt spid="8"/>
                                        </p:tgtEl>
                                      </p:cBhvr>
                                    </p:animEffect>
                                  </p:childTnLst>
                                </p:cTn>
                              </p:par>
                              <p:par>
                                <p:cTn id="11" presetID="14" presetClass="entr" presetSubtype="10" fill="hold"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randombar(horizontal)">
                                      <p:cBhvr>
                                        <p:cTn id="13" dur="500"/>
                                        <p:tgtEl>
                                          <p:spTgt spid="17"/>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randombar(horizontal)">
                                      <p:cBhvr>
                                        <p:cTn id="16" dur="500"/>
                                        <p:tgtEl>
                                          <p:spTgt spid="10"/>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randombar(horizontal)">
                                      <p:cBhvr>
                                        <p:cTn id="19" dur="500"/>
                                        <p:tgtEl>
                                          <p:spTgt spid="5"/>
                                        </p:tgtEl>
                                      </p:cBhvr>
                                    </p:animEffect>
                                  </p:childTnLst>
                                </p:cTn>
                              </p:par>
                              <p:par>
                                <p:cTn id="20" presetID="14" presetClass="entr" presetSubtype="10" fill="hold"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randombar(horizontal)">
                                      <p:cBhvr>
                                        <p:cTn id="22" dur="500"/>
                                        <p:tgtEl>
                                          <p:spTgt spid="16"/>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randombar(horizontal)">
                                      <p:cBhvr>
                                        <p:cTn id="25" dur="500"/>
                                        <p:tgtEl>
                                          <p:spTgt spid="6"/>
                                        </p:tgtEl>
                                      </p:cBhvr>
                                    </p:animEffect>
                                  </p:childTnLst>
                                </p:cTn>
                              </p:par>
                              <p:par>
                                <p:cTn id="26" presetID="14" presetClass="entr" presetSubtype="10" fill="hold"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randombar(horizontal)">
                                      <p:cBhvr>
                                        <p:cTn id="28" dur="500"/>
                                        <p:tgtEl>
                                          <p:spTgt spid="14"/>
                                        </p:tgtEl>
                                      </p:cBhvr>
                                    </p:animEffect>
                                  </p:childTnLst>
                                </p:cTn>
                              </p:par>
                              <p:par>
                                <p:cTn id="29" presetID="14" presetClass="entr" presetSubtype="10"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randombar(horizontal)">
                                      <p:cBhvr>
                                        <p:cTn id="31" dur="500"/>
                                        <p:tgtEl>
                                          <p:spTgt spid="7"/>
                                        </p:tgtEl>
                                      </p:cBhvr>
                                    </p:animEffect>
                                  </p:childTnLst>
                                </p:cTn>
                              </p:par>
                              <p:par>
                                <p:cTn id="32" presetID="14" presetClass="entr" presetSubtype="10" fill="hold" grpId="0" nodeType="with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randombar(horizontal)">
                                      <p:cBhvr>
                                        <p:cTn id="34" dur="500"/>
                                        <p:tgtEl>
                                          <p:spTgt spid="9"/>
                                        </p:tgtEl>
                                      </p:cBhvr>
                                    </p:animEffect>
                                  </p:childTnLst>
                                </p:cTn>
                              </p:par>
                              <p:par>
                                <p:cTn id="35" presetID="14" presetClass="entr" presetSubtype="10" fill="hold" nodeType="with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randombar(horizontal)">
                                      <p:cBhvr>
                                        <p:cTn id="3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5" grpId="0"/>
      <p:bldP spid="6" grpId="0"/>
      <p:bldP spid="7" grpId="0"/>
      <p:bldP spid="9" grpId="0"/>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EF57F77-08A1-DE46-A08B-DF308E59E54C}"/>
              </a:ext>
            </a:extLst>
          </p:cNvPr>
          <p:cNvSpPr txBox="1"/>
          <p:nvPr/>
        </p:nvSpPr>
        <p:spPr>
          <a:xfrm>
            <a:off x="6010561" y="566886"/>
            <a:ext cx="5480822" cy="3785652"/>
          </a:xfrm>
          <a:prstGeom prst="rect">
            <a:avLst/>
          </a:prstGeom>
          <a:noFill/>
          <a:ln w="19050">
            <a:noFill/>
          </a:ln>
        </p:spPr>
        <p:txBody>
          <a:bodyPr wrap="square" rtlCol="0">
            <a:spAutoFit/>
          </a:bodyPr>
          <a:lstStyle/>
          <a:p>
            <a:r>
              <a:rPr lang="en-AU" sz="2400" dirty="0">
                <a:solidFill>
                  <a:prstClr val="black"/>
                </a:solidFill>
                <a:latin typeface="+mj-lt"/>
              </a:rPr>
              <a:t>Sometimes we might get some of these feelings if we are really excited or nervous or a fun kind of scared. </a:t>
            </a:r>
          </a:p>
          <a:p>
            <a:r>
              <a:rPr lang="en-AU" sz="2400" dirty="0">
                <a:solidFill>
                  <a:prstClr val="black"/>
                </a:solidFill>
                <a:latin typeface="+mj-lt"/>
              </a:rPr>
              <a:t>For example you might be playing </a:t>
            </a:r>
            <a:r>
              <a:rPr lang="en-AU" sz="2400" b="1" dirty="0">
                <a:solidFill>
                  <a:prstClr val="black"/>
                </a:solidFill>
                <a:latin typeface="+mj-lt"/>
              </a:rPr>
              <a:t>‘hide and seek’ </a:t>
            </a:r>
            <a:r>
              <a:rPr lang="en-AU" sz="2400" dirty="0">
                <a:solidFill>
                  <a:prstClr val="black"/>
                </a:solidFill>
                <a:latin typeface="+mj-lt"/>
              </a:rPr>
              <a:t>and you are just about to get found from your great hiding space. Or maybe you are on a really fun but scary roller coaster. </a:t>
            </a:r>
          </a:p>
          <a:p>
            <a:r>
              <a:rPr lang="en-AU" sz="2400" dirty="0">
                <a:solidFill>
                  <a:prstClr val="black"/>
                </a:solidFill>
                <a:latin typeface="+mj-lt"/>
              </a:rPr>
              <a:t>Depending on the situation you might have a real scary time or a fun scary time. </a:t>
            </a:r>
            <a:endParaRPr lang="en-AU" sz="3200" i="1" dirty="0">
              <a:solidFill>
                <a:prstClr val="black"/>
              </a:solidFill>
              <a:latin typeface="+mj-lt"/>
            </a:endParaRPr>
          </a:p>
        </p:txBody>
      </p:sp>
      <p:sp>
        <p:nvSpPr>
          <p:cNvPr id="8" name="TextBox 7">
            <a:extLst>
              <a:ext uri="{FF2B5EF4-FFF2-40B4-BE49-F238E27FC236}">
                <a16:creationId xmlns:a16="http://schemas.microsoft.com/office/drawing/2014/main" id="{A2DD6821-C63E-9C4B-92FC-5941DFA7223E}"/>
              </a:ext>
            </a:extLst>
          </p:cNvPr>
          <p:cNvSpPr txBox="1"/>
          <p:nvPr/>
        </p:nvSpPr>
        <p:spPr>
          <a:xfrm>
            <a:off x="270161" y="212943"/>
            <a:ext cx="4979172" cy="707886"/>
          </a:xfrm>
          <a:prstGeom prst="rect">
            <a:avLst/>
          </a:prstGeom>
          <a:noFill/>
          <a:ln w="19050">
            <a:noFill/>
          </a:ln>
        </p:spPr>
        <p:txBody>
          <a:bodyPr wrap="square" rtlCol="0">
            <a:spAutoFit/>
          </a:bodyPr>
          <a:lstStyle/>
          <a:p>
            <a:r>
              <a:rPr lang="en-GB" sz="4000" b="1" dirty="0">
                <a:solidFill>
                  <a:prstClr val="black"/>
                </a:solidFill>
                <a:latin typeface="+mj-lt"/>
              </a:rPr>
              <a:t>Mixed Emotions</a:t>
            </a:r>
            <a:endParaRPr lang="en-GB" sz="4000" b="1" dirty="0">
              <a:solidFill>
                <a:prstClr val="black"/>
              </a:solidFill>
            </a:endParaRPr>
          </a:p>
        </p:txBody>
      </p:sp>
      <p:pic>
        <p:nvPicPr>
          <p:cNvPr id="2" name="Picture 1">
            <a:extLst>
              <a:ext uri="{FF2B5EF4-FFF2-40B4-BE49-F238E27FC236}">
                <a16:creationId xmlns:a16="http://schemas.microsoft.com/office/drawing/2014/main" id="{6DB195B0-A4B6-3049-95D5-C0BA0C613691}"/>
              </a:ext>
            </a:extLst>
          </p:cNvPr>
          <p:cNvPicPr>
            <a:picLocks noChangeAspect="1"/>
          </p:cNvPicPr>
          <p:nvPr/>
        </p:nvPicPr>
        <p:blipFill rotWithShape="1">
          <a:blip r:embed="rId2"/>
          <a:srcRect t="53163" r="46049"/>
          <a:stretch/>
        </p:blipFill>
        <p:spPr>
          <a:xfrm>
            <a:off x="0" y="2415623"/>
            <a:ext cx="5608603" cy="3895221"/>
          </a:xfrm>
          <a:prstGeom prst="rect">
            <a:avLst/>
          </a:prstGeom>
        </p:spPr>
      </p:pic>
      <p:pic>
        <p:nvPicPr>
          <p:cNvPr id="3" name="Picture 2">
            <a:extLst>
              <a:ext uri="{FF2B5EF4-FFF2-40B4-BE49-F238E27FC236}">
                <a16:creationId xmlns:a16="http://schemas.microsoft.com/office/drawing/2014/main" id="{45CFA9B7-5F77-B64C-9160-5A4788C715E9}"/>
              </a:ext>
            </a:extLst>
          </p:cNvPr>
          <p:cNvPicPr>
            <a:picLocks noChangeAspect="1"/>
          </p:cNvPicPr>
          <p:nvPr/>
        </p:nvPicPr>
        <p:blipFill rotWithShape="1">
          <a:blip r:embed="rId2"/>
          <a:srcRect l="8124" t="8266" r="52766" b="60741"/>
          <a:stretch/>
        </p:blipFill>
        <p:spPr>
          <a:xfrm>
            <a:off x="9990666" y="4915304"/>
            <a:ext cx="2201333" cy="1395539"/>
          </a:xfrm>
          <a:prstGeom prst="rect">
            <a:avLst/>
          </a:prstGeom>
        </p:spPr>
      </p:pic>
    </p:spTree>
    <p:extLst>
      <p:ext uri="{BB962C8B-B14F-4D97-AF65-F5344CB8AC3E}">
        <p14:creationId xmlns:p14="http://schemas.microsoft.com/office/powerpoint/2010/main" val="319069941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EF57F77-08A1-DE46-A08B-DF308E59E54C}"/>
              </a:ext>
            </a:extLst>
          </p:cNvPr>
          <p:cNvSpPr txBox="1"/>
          <p:nvPr/>
        </p:nvSpPr>
        <p:spPr>
          <a:xfrm>
            <a:off x="5892028" y="1378483"/>
            <a:ext cx="4979172" cy="4154984"/>
          </a:xfrm>
          <a:prstGeom prst="rect">
            <a:avLst/>
          </a:prstGeom>
          <a:noFill/>
          <a:ln w="19050">
            <a:noFill/>
          </a:ln>
        </p:spPr>
        <p:txBody>
          <a:bodyPr wrap="square" rtlCol="0">
            <a:spAutoFit/>
          </a:bodyPr>
          <a:lstStyle/>
          <a:p>
            <a:r>
              <a:rPr lang="en-AU" sz="2400" dirty="0">
                <a:solidFill>
                  <a:prstClr val="black"/>
                </a:solidFill>
                <a:latin typeface="+mj-lt"/>
              </a:rPr>
              <a:t>When we are scared it is usually a signal that we are in danger or are in an unsafe situation and we need to react to help ourselves. </a:t>
            </a:r>
          </a:p>
          <a:p>
            <a:endParaRPr lang="en-AU" sz="2400" dirty="0">
              <a:solidFill>
                <a:prstClr val="black"/>
              </a:solidFill>
              <a:latin typeface="+mj-lt"/>
            </a:endParaRPr>
          </a:p>
          <a:p>
            <a:r>
              <a:rPr lang="en-AU" sz="2400" dirty="0">
                <a:solidFill>
                  <a:prstClr val="black"/>
                </a:solidFill>
                <a:latin typeface="+mj-lt"/>
              </a:rPr>
              <a:t>Check out the next scenarios. Put your thumbs up or thumbs down if you think the situation is </a:t>
            </a:r>
            <a:r>
              <a:rPr lang="en-AU" sz="2400" b="1" dirty="0">
                <a:solidFill>
                  <a:prstClr val="black"/>
                </a:solidFill>
                <a:latin typeface="+mj-lt"/>
              </a:rPr>
              <a:t>Safe</a:t>
            </a:r>
            <a:r>
              <a:rPr lang="en-AU" sz="2400" dirty="0">
                <a:solidFill>
                  <a:prstClr val="black"/>
                </a:solidFill>
                <a:latin typeface="+mj-lt"/>
              </a:rPr>
              <a:t> or </a:t>
            </a:r>
            <a:r>
              <a:rPr lang="en-AU" sz="2400" b="1" dirty="0">
                <a:solidFill>
                  <a:prstClr val="black"/>
                </a:solidFill>
                <a:latin typeface="+mj-lt"/>
              </a:rPr>
              <a:t>Unsafe</a:t>
            </a:r>
            <a:r>
              <a:rPr lang="en-AU" sz="2400" dirty="0">
                <a:solidFill>
                  <a:prstClr val="black"/>
                </a:solidFill>
                <a:latin typeface="+mj-lt"/>
              </a:rPr>
              <a:t>. </a:t>
            </a:r>
          </a:p>
          <a:p>
            <a:endParaRPr lang="en-AU" sz="2400" b="1" i="1" dirty="0">
              <a:solidFill>
                <a:prstClr val="black"/>
              </a:solidFill>
              <a:latin typeface="+mj-lt"/>
            </a:endParaRPr>
          </a:p>
          <a:p>
            <a:r>
              <a:rPr lang="en-AU" sz="2400" b="1" i="1" dirty="0">
                <a:solidFill>
                  <a:prstClr val="black"/>
                </a:solidFill>
                <a:latin typeface="+mj-lt"/>
              </a:rPr>
              <a:t>What could you do to make yourself feel safe? </a:t>
            </a:r>
            <a:endParaRPr lang="en-AU" sz="3200" b="1" i="1" dirty="0">
              <a:solidFill>
                <a:prstClr val="black"/>
              </a:solidFill>
              <a:latin typeface="+mj-lt"/>
            </a:endParaRPr>
          </a:p>
        </p:txBody>
      </p:sp>
      <p:sp>
        <p:nvSpPr>
          <p:cNvPr id="8" name="TextBox 7">
            <a:extLst>
              <a:ext uri="{FF2B5EF4-FFF2-40B4-BE49-F238E27FC236}">
                <a16:creationId xmlns:a16="http://schemas.microsoft.com/office/drawing/2014/main" id="{A2DD6821-C63E-9C4B-92FC-5941DFA7223E}"/>
              </a:ext>
            </a:extLst>
          </p:cNvPr>
          <p:cNvSpPr txBox="1"/>
          <p:nvPr/>
        </p:nvSpPr>
        <p:spPr>
          <a:xfrm>
            <a:off x="270161" y="212943"/>
            <a:ext cx="4979172" cy="707886"/>
          </a:xfrm>
          <a:prstGeom prst="rect">
            <a:avLst/>
          </a:prstGeom>
          <a:noFill/>
          <a:ln w="19050">
            <a:noFill/>
          </a:ln>
        </p:spPr>
        <p:txBody>
          <a:bodyPr wrap="square" rtlCol="0">
            <a:spAutoFit/>
          </a:bodyPr>
          <a:lstStyle/>
          <a:p>
            <a:r>
              <a:rPr lang="en-GB" sz="4000" b="1" dirty="0">
                <a:solidFill>
                  <a:prstClr val="black"/>
                </a:solidFill>
                <a:latin typeface="+mj-lt"/>
              </a:rPr>
              <a:t>Feeling Scared</a:t>
            </a:r>
            <a:endParaRPr lang="en-GB" sz="4000" b="1" dirty="0">
              <a:solidFill>
                <a:prstClr val="black"/>
              </a:solidFill>
            </a:endParaRPr>
          </a:p>
        </p:txBody>
      </p:sp>
      <p:pic>
        <p:nvPicPr>
          <p:cNvPr id="11" name="Picture 10">
            <a:extLst>
              <a:ext uri="{FF2B5EF4-FFF2-40B4-BE49-F238E27FC236}">
                <a16:creationId xmlns:a16="http://schemas.microsoft.com/office/drawing/2014/main" id="{A5D44CAC-D9F0-F34D-9DE1-359AF636311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899143" y="1751017"/>
            <a:ext cx="4011523" cy="3841655"/>
          </a:xfrm>
          <a:prstGeom prst="rect">
            <a:avLst/>
          </a:prstGeom>
        </p:spPr>
      </p:pic>
    </p:spTree>
    <p:extLst>
      <p:ext uri="{BB962C8B-B14F-4D97-AF65-F5344CB8AC3E}">
        <p14:creationId xmlns:p14="http://schemas.microsoft.com/office/powerpoint/2010/main" val="205259560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EF57F77-08A1-DE46-A08B-DF308E59E54C}"/>
              </a:ext>
            </a:extLst>
          </p:cNvPr>
          <p:cNvSpPr txBox="1"/>
          <p:nvPr/>
        </p:nvSpPr>
        <p:spPr>
          <a:xfrm>
            <a:off x="5451761" y="1526880"/>
            <a:ext cx="1846505" cy="1015663"/>
          </a:xfrm>
          <a:prstGeom prst="rect">
            <a:avLst/>
          </a:prstGeom>
          <a:noFill/>
          <a:ln w="19050">
            <a:noFill/>
          </a:ln>
        </p:spPr>
        <p:txBody>
          <a:bodyPr wrap="square" rtlCol="0">
            <a:spAutoFit/>
          </a:bodyPr>
          <a:lstStyle/>
          <a:p>
            <a:pPr algn="ctr"/>
            <a:r>
              <a:rPr lang="en-AU" sz="6000" b="1" dirty="0">
                <a:solidFill>
                  <a:prstClr val="black"/>
                </a:solidFill>
                <a:latin typeface="+mj-lt"/>
              </a:rPr>
              <a:t>SAFE</a:t>
            </a:r>
            <a:endParaRPr lang="en-AU" sz="7200" b="1" i="1" dirty="0">
              <a:solidFill>
                <a:prstClr val="black"/>
              </a:solidFill>
              <a:latin typeface="+mj-lt"/>
            </a:endParaRPr>
          </a:p>
        </p:txBody>
      </p:sp>
      <p:sp>
        <p:nvSpPr>
          <p:cNvPr id="8" name="TextBox 7">
            <a:extLst>
              <a:ext uri="{FF2B5EF4-FFF2-40B4-BE49-F238E27FC236}">
                <a16:creationId xmlns:a16="http://schemas.microsoft.com/office/drawing/2014/main" id="{A2DD6821-C63E-9C4B-92FC-5941DFA7223E}"/>
              </a:ext>
            </a:extLst>
          </p:cNvPr>
          <p:cNvSpPr txBox="1"/>
          <p:nvPr/>
        </p:nvSpPr>
        <p:spPr>
          <a:xfrm>
            <a:off x="213009" y="95719"/>
            <a:ext cx="3901791" cy="2554545"/>
          </a:xfrm>
          <a:prstGeom prst="rect">
            <a:avLst/>
          </a:prstGeom>
          <a:noFill/>
          <a:ln w="19050">
            <a:noFill/>
          </a:ln>
        </p:spPr>
        <p:txBody>
          <a:bodyPr wrap="square" rtlCol="0">
            <a:spAutoFit/>
          </a:bodyPr>
          <a:lstStyle/>
          <a:p>
            <a:r>
              <a:rPr lang="en-GB" sz="4000" b="1" dirty="0">
                <a:solidFill>
                  <a:prstClr val="black"/>
                </a:solidFill>
                <a:latin typeface="+mj-lt"/>
              </a:rPr>
              <a:t>Crossing a busy road using the crossing or traffic lights.</a:t>
            </a:r>
            <a:endParaRPr lang="en-GB" sz="4000" b="1" dirty="0">
              <a:solidFill>
                <a:prstClr val="black"/>
              </a:solidFill>
            </a:endParaRPr>
          </a:p>
        </p:txBody>
      </p:sp>
      <p:pic>
        <p:nvPicPr>
          <p:cNvPr id="11" name="Picture 10">
            <a:extLst>
              <a:ext uri="{FF2B5EF4-FFF2-40B4-BE49-F238E27FC236}">
                <a16:creationId xmlns:a16="http://schemas.microsoft.com/office/drawing/2014/main" id="{A5D44CAC-D9F0-F34D-9DE1-359AF636311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69565" y="490132"/>
            <a:ext cx="1182196" cy="1188265"/>
          </a:xfrm>
          <a:prstGeom prst="rect">
            <a:avLst/>
          </a:prstGeom>
        </p:spPr>
      </p:pic>
      <p:sp>
        <p:nvSpPr>
          <p:cNvPr id="5" name="TextBox 4">
            <a:extLst>
              <a:ext uri="{FF2B5EF4-FFF2-40B4-BE49-F238E27FC236}">
                <a16:creationId xmlns:a16="http://schemas.microsoft.com/office/drawing/2014/main" id="{7EDA9E29-D9E3-8C47-8BBE-80F2772FE537}"/>
              </a:ext>
            </a:extLst>
          </p:cNvPr>
          <p:cNvSpPr txBox="1"/>
          <p:nvPr/>
        </p:nvSpPr>
        <p:spPr>
          <a:xfrm>
            <a:off x="7322508" y="1526880"/>
            <a:ext cx="1846505" cy="1015663"/>
          </a:xfrm>
          <a:prstGeom prst="rect">
            <a:avLst/>
          </a:prstGeom>
          <a:noFill/>
          <a:ln w="19050">
            <a:noFill/>
          </a:ln>
        </p:spPr>
        <p:txBody>
          <a:bodyPr wrap="square" rtlCol="0">
            <a:spAutoFit/>
          </a:bodyPr>
          <a:lstStyle/>
          <a:p>
            <a:pPr algn="ctr"/>
            <a:r>
              <a:rPr lang="en-AU" sz="6000" b="1" dirty="0">
                <a:solidFill>
                  <a:prstClr val="black"/>
                </a:solidFill>
                <a:latin typeface="+mj-lt"/>
              </a:rPr>
              <a:t>OR</a:t>
            </a:r>
            <a:endParaRPr lang="en-AU" sz="7200" b="1" i="1" dirty="0">
              <a:solidFill>
                <a:prstClr val="black"/>
              </a:solidFill>
              <a:latin typeface="+mj-lt"/>
            </a:endParaRPr>
          </a:p>
        </p:txBody>
      </p:sp>
      <p:sp>
        <p:nvSpPr>
          <p:cNvPr id="6" name="TextBox 5">
            <a:extLst>
              <a:ext uri="{FF2B5EF4-FFF2-40B4-BE49-F238E27FC236}">
                <a16:creationId xmlns:a16="http://schemas.microsoft.com/office/drawing/2014/main" id="{643D3E18-8CD7-5246-9043-D24FF8DA31B8}"/>
              </a:ext>
            </a:extLst>
          </p:cNvPr>
          <p:cNvSpPr txBox="1"/>
          <p:nvPr/>
        </p:nvSpPr>
        <p:spPr>
          <a:xfrm>
            <a:off x="9193255" y="1526880"/>
            <a:ext cx="2693945" cy="1015663"/>
          </a:xfrm>
          <a:prstGeom prst="rect">
            <a:avLst/>
          </a:prstGeom>
          <a:noFill/>
          <a:ln w="19050">
            <a:noFill/>
          </a:ln>
        </p:spPr>
        <p:txBody>
          <a:bodyPr wrap="square" rtlCol="0">
            <a:spAutoFit/>
          </a:bodyPr>
          <a:lstStyle/>
          <a:p>
            <a:pPr algn="ctr"/>
            <a:r>
              <a:rPr lang="en-AU" sz="6000" b="1" dirty="0">
                <a:solidFill>
                  <a:prstClr val="black"/>
                </a:solidFill>
                <a:latin typeface="+mj-lt"/>
              </a:rPr>
              <a:t>UNSAFE</a:t>
            </a:r>
            <a:endParaRPr lang="en-AU" sz="7200" b="1" i="1" dirty="0">
              <a:solidFill>
                <a:prstClr val="black"/>
              </a:solidFill>
              <a:latin typeface="+mj-lt"/>
            </a:endParaRPr>
          </a:p>
        </p:txBody>
      </p:sp>
      <p:sp>
        <p:nvSpPr>
          <p:cNvPr id="7" name="TextBox 6">
            <a:extLst>
              <a:ext uri="{FF2B5EF4-FFF2-40B4-BE49-F238E27FC236}">
                <a16:creationId xmlns:a16="http://schemas.microsoft.com/office/drawing/2014/main" id="{DC0FCB8A-10CE-2A42-B126-47209645CFCA}"/>
              </a:ext>
            </a:extLst>
          </p:cNvPr>
          <p:cNvSpPr txBox="1"/>
          <p:nvPr/>
        </p:nvSpPr>
        <p:spPr>
          <a:xfrm>
            <a:off x="5451761" y="2715145"/>
            <a:ext cx="6648450" cy="2554545"/>
          </a:xfrm>
          <a:prstGeom prst="rect">
            <a:avLst/>
          </a:prstGeom>
          <a:noFill/>
          <a:ln w="19050">
            <a:noFill/>
          </a:ln>
        </p:spPr>
        <p:txBody>
          <a:bodyPr wrap="square" rtlCol="0">
            <a:spAutoFit/>
          </a:bodyPr>
          <a:lstStyle/>
          <a:p>
            <a:r>
              <a:rPr lang="en-GB" sz="4000" dirty="0">
                <a:solidFill>
                  <a:prstClr val="black"/>
                </a:solidFill>
                <a:latin typeface="+mj-lt"/>
              </a:rPr>
              <a:t>Crossing a busy road using the crossing or traffic lights is a </a:t>
            </a:r>
            <a:r>
              <a:rPr lang="en-GB" sz="4000" b="1" dirty="0">
                <a:solidFill>
                  <a:prstClr val="black"/>
                </a:solidFill>
                <a:latin typeface="+mj-lt"/>
              </a:rPr>
              <a:t>safe</a:t>
            </a:r>
            <a:r>
              <a:rPr lang="en-GB" sz="4000" dirty="0">
                <a:solidFill>
                  <a:prstClr val="black"/>
                </a:solidFill>
                <a:latin typeface="+mj-lt"/>
              </a:rPr>
              <a:t> way to get across the busy road. </a:t>
            </a:r>
          </a:p>
        </p:txBody>
      </p:sp>
      <p:pic>
        <p:nvPicPr>
          <p:cNvPr id="3" name="Picture 2">
            <a:extLst>
              <a:ext uri="{FF2B5EF4-FFF2-40B4-BE49-F238E27FC236}">
                <a16:creationId xmlns:a16="http://schemas.microsoft.com/office/drawing/2014/main" id="{538248E3-98BC-EF40-860D-4A0B11B1C59E}"/>
              </a:ext>
            </a:extLst>
          </p:cNvPr>
          <p:cNvPicPr>
            <a:picLocks noChangeAspect="1"/>
          </p:cNvPicPr>
          <p:nvPr/>
        </p:nvPicPr>
        <p:blipFill rotWithShape="1">
          <a:blip r:embed="rId3"/>
          <a:srcRect l="64025" t="52192" b="5833"/>
          <a:stretch/>
        </p:blipFill>
        <p:spPr>
          <a:xfrm>
            <a:off x="897466" y="2969691"/>
            <a:ext cx="3083984" cy="2878659"/>
          </a:xfrm>
          <a:prstGeom prst="rect">
            <a:avLst/>
          </a:prstGeom>
        </p:spPr>
      </p:pic>
    </p:spTree>
    <p:extLst>
      <p:ext uri="{BB962C8B-B14F-4D97-AF65-F5344CB8AC3E}">
        <p14:creationId xmlns:p14="http://schemas.microsoft.com/office/powerpoint/2010/main" val="80385511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par>
                                <p:cTn id="8" presetID="3" presetClass="exit" presetSubtype="10" fill="hold" grpId="0" nodeType="withEffect">
                                  <p:stCondLst>
                                    <p:cond delay="0"/>
                                  </p:stCondLst>
                                  <p:childTnLst>
                                    <p:animEffect transition="out" filter="blinds(horizontal)">
                                      <p:cBhvr>
                                        <p:cTn id="9" dur="500"/>
                                        <p:tgtEl>
                                          <p:spTgt spid="6"/>
                                        </p:tgtEl>
                                      </p:cBhvr>
                                    </p:animEffect>
                                    <p:set>
                                      <p:cBhvr>
                                        <p:cTn id="10" dur="1" fill="hold">
                                          <p:stCondLst>
                                            <p:cond delay="499"/>
                                          </p:stCondLst>
                                        </p:cTn>
                                        <p:tgtEl>
                                          <p:spTgt spid="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theme/theme1.xml><?xml version="1.0" encoding="utf-8"?>
<a:theme xmlns:a="http://schemas.openxmlformats.org/drawingml/2006/main" name="Retrospect">
  <a:themeElements>
    <a:clrScheme name="Custom 3">
      <a:dk1>
        <a:sysClr val="windowText" lastClr="000000"/>
      </a:dk1>
      <a:lt1>
        <a:sysClr val="window" lastClr="FFFFFF"/>
      </a:lt1>
      <a:dk2>
        <a:srgbClr val="2C3C43"/>
      </a:dk2>
      <a:lt2>
        <a:srgbClr val="EBEBEB"/>
      </a:lt2>
      <a:accent1>
        <a:srgbClr val="FFFF00"/>
      </a:accent1>
      <a:accent2>
        <a:srgbClr val="F7EC57"/>
      </a:accent2>
      <a:accent3>
        <a:srgbClr val="000000"/>
      </a:accent3>
      <a:accent4>
        <a:srgbClr val="FFFFCC"/>
      </a:accent4>
      <a:accent5>
        <a:srgbClr val="FFC000"/>
      </a:accent5>
      <a:accent6>
        <a:srgbClr val="FFFF00"/>
      </a:accent6>
      <a:hlink>
        <a:srgbClr val="FFFF00"/>
      </a:hlink>
      <a:folHlink>
        <a:srgbClr val="FFFFC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125843</TotalTime>
  <Words>842</Words>
  <Application>Microsoft Macintosh PowerPoint</Application>
  <PresentationFormat>Widescreen</PresentationFormat>
  <Paragraphs>93</Paragraphs>
  <Slides>16</Slides>
  <Notes>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16</vt:i4>
      </vt:variant>
    </vt:vector>
  </HeadingPairs>
  <TitlesOfParts>
    <vt:vector size="20" baseType="lpstr">
      <vt:lpstr>Arial</vt:lpstr>
      <vt:lpstr>Calibri</vt:lpstr>
      <vt:lpstr>Calibri Light</vt:lpstr>
      <vt:lpstr>Retrospect</vt:lpstr>
      <vt:lpstr>PowerPoint Presentation</vt:lpstr>
      <vt:lpstr>Lesson 2</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HAILEYBURY</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Jessica Reardon</dc:creator>
  <cp:lastModifiedBy>Microsoft Office User</cp:lastModifiedBy>
  <cp:revision>304</cp:revision>
  <dcterms:created xsi:type="dcterms:W3CDTF">2015-12-16T03:40:36Z</dcterms:created>
  <dcterms:modified xsi:type="dcterms:W3CDTF">2025-11-11T10:58:50Z</dcterms:modified>
</cp:coreProperties>
</file>